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4"/>
    <p:sldMasterId id="2147483776" r:id="rId5"/>
  </p:sldMasterIdLst>
  <p:notesMasterIdLst>
    <p:notesMasterId r:id="rId26"/>
  </p:notesMasterIdLst>
  <p:sldIdLst>
    <p:sldId id="296" r:id="rId6"/>
    <p:sldId id="321" r:id="rId7"/>
    <p:sldId id="324" r:id="rId8"/>
    <p:sldId id="354" r:id="rId9"/>
    <p:sldId id="325" r:id="rId10"/>
    <p:sldId id="333" r:id="rId11"/>
    <p:sldId id="342" r:id="rId12"/>
    <p:sldId id="334" r:id="rId13"/>
    <p:sldId id="347" r:id="rId14"/>
    <p:sldId id="355" r:id="rId15"/>
    <p:sldId id="350" r:id="rId16"/>
    <p:sldId id="351" r:id="rId17"/>
    <p:sldId id="335" r:id="rId18"/>
    <p:sldId id="336" r:id="rId19"/>
    <p:sldId id="356" r:id="rId20"/>
    <p:sldId id="352" r:id="rId21"/>
    <p:sldId id="337" r:id="rId22"/>
    <p:sldId id="338" r:id="rId23"/>
    <p:sldId id="320" r:id="rId24"/>
    <p:sldId id="35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C9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92" autoAdjust="0"/>
    <p:restoredTop sz="80189" autoAdjust="0"/>
  </p:normalViewPr>
  <p:slideViewPr>
    <p:cSldViewPr snapToGrid="0">
      <p:cViewPr varScale="1">
        <p:scale>
          <a:sx n="92" d="100"/>
          <a:sy n="92" d="100"/>
        </p:scale>
        <p:origin x="25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5.jpeg"/><Relationship Id="rId4"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FFBCA9-7B84-429B-A71E-0FDBB4FDA5D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5F90C39-3231-420A-B94C-DC82BCDE5AC5}">
      <dgm:prSet phldrT="[Text]"/>
      <dgm:spPr>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dirty="0"/>
        </a:p>
      </dgm:t>
    </dgm:pt>
    <dgm:pt modelId="{75D1A671-FD6F-4AAC-BCB7-BB1839522CF2}" type="parTrans" cxnId="{103FAF7A-F0B2-47DD-BC89-2CEB373760CC}">
      <dgm:prSet/>
      <dgm:spPr/>
      <dgm:t>
        <a:bodyPr/>
        <a:lstStyle/>
        <a:p>
          <a:endParaRPr lang="en-US"/>
        </a:p>
      </dgm:t>
    </dgm:pt>
    <dgm:pt modelId="{6DC78B30-F083-42B6-85B9-16196F518D3D}" type="sibTrans" cxnId="{103FAF7A-F0B2-47DD-BC89-2CEB373760CC}">
      <dgm:prSet/>
      <dgm:spPr/>
      <dgm:t>
        <a:bodyPr/>
        <a:lstStyle/>
        <a:p>
          <a:endParaRPr lang="en-US"/>
        </a:p>
      </dgm:t>
    </dgm:pt>
    <dgm:pt modelId="{BAC3CB01-10D7-4518-B002-0D208A7917DA}">
      <dgm:prSet phldrT="[Text]"/>
      <dgm:spPr>
        <a:blipFill rotWithShape="0">
          <a:blip xmlns:r="http://schemas.openxmlformats.org/officeDocument/2006/relationships" r:embed="rId2" cstate="email">
            <a:extLst>
              <a:ext uri="{28A0092B-C50C-407E-A947-70E740481C1C}">
                <a14:useLocalDpi xmlns:a14="http://schemas.microsoft.com/office/drawing/2010/main"/>
              </a:ext>
            </a:extLst>
          </a:blip>
          <a:srcRect/>
          <a:stretch>
            <a:fillRect t="-1000" b="-1000"/>
          </a:stretch>
        </a:blipFill>
      </dgm:spPr>
      <dgm:t>
        <a:bodyPr/>
        <a:lstStyle/>
        <a:p>
          <a:endParaRPr lang="en-US" dirty="0"/>
        </a:p>
      </dgm:t>
    </dgm:pt>
    <dgm:pt modelId="{5C269109-390C-4EA2-8FDC-5A665B57D4B5}" type="parTrans" cxnId="{14FC11D8-7F37-4C42-95CD-2CE66E3D78FB}">
      <dgm:prSet/>
      <dgm:spPr/>
      <dgm:t>
        <a:bodyPr/>
        <a:lstStyle/>
        <a:p>
          <a:endParaRPr lang="en-US"/>
        </a:p>
      </dgm:t>
    </dgm:pt>
    <dgm:pt modelId="{8EF42D0E-B2F5-4FFA-85CD-6F6E947D22A1}" type="sibTrans" cxnId="{14FC11D8-7F37-4C42-95CD-2CE66E3D78FB}">
      <dgm:prSet/>
      <dgm:spPr/>
      <dgm:t>
        <a:bodyPr/>
        <a:lstStyle/>
        <a:p>
          <a:endParaRPr lang="en-US"/>
        </a:p>
      </dgm:t>
    </dgm:pt>
    <dgm:pt modelId="{E7227CDE-5585-47E2-9C99-FF32DB4AB03D}">
      <dgm:prSet phldrT="[Text]"/>
      <dgm:spPr>
        <a:blipFill rotWithShape="0">
          <a:blip xmlns:r="http://schemas.openxmlformats.org/officeDocument/2006/relationships" r:embed="rId3" cstate="email">
            <a:extLst>
              <a:ext uri="{28A0092B-C50C-407E-A947-70E740481C1C}">
                <a14:useLocalDpi xmlns:a14="http://schemas.microsoft.com/office/drawing/2010/main"/>
              </a:ext>
            </a:extLst>
          </a:blip>
          <a:srcRect/>
          <a:stretch>
            <a:fillRect t="-1000" b="-1000"/>
          </a:stretch>
        </a:blipFill>
      </dgm:spPr>
      <dgm:t>
        <a:bodyPr/>
        <a:lstStyle/>
        <a:p>
          <a:endParaRPr lang="en-US" dirty="0"/>
        </a:p>
      </dgm:t>
    </dgm:pt>
    <dgm:pt modelId="{BECCD3A9-67CD-4EA3-8B2E-2666A60C355B}" type="parTrans" cxnId="{9306958B-2F85-4B3B-A141-FA9F91C51CFB}">
      <dgm:prSet/>
      <dgm:spPr/>
      <dgm:t>
        <a:bodyPr/>
        <a:lstStyle/>
        <a:p>
          <a:endParaRPr lang="en-US"/>
        </a:p>
      </dgm:t>
    </dgm:pt>
    <dgm:pt modelId="{55365FEA-4CC4-433A-BCB0-0369AB26B6E4}" type="sibTrans" cxnId="{9306958B-2F85-4B3B-A141-FA9F91C51CFB}">
      <dgm:prSet/>
      <dgm:spPr/>
      <dgm:t>
        <a:bodyPr/>
        <a:lstStyle/>
        <a:p>
          <a:endParaRPr lang="en-US"/>
        </a:p>
      </dgm:t>
    </dgm:pt>
    <dgm:pt modelId="{6DCE11B7-D279-4B34-AE57-33C05A9078FB}">
      <dgm:prSet phldrT="[Text]"/>
      <dgm:spPr>
        <a:blipFill rotWithShape="0">
          <a:blip xmlns:r="http://schemas.openxmlformats.org/officeDocument/2006/relationships" r:embed="rId4" cstate="email">
            <a:extLst>
              <a:ext uri="{28A0092B-C50C-407E-A947-70E740481C1C}">
                <a14:useLocalDpi xmlns:a14="http://schemas.microsoft.com/office/drawing/2010/main"/>
              </a:ext>
            </a:extLst>
          </a:blip>
          <a:srcRect/>
          <a:stretch>
            <a:fillRect l="-22000" r="-22000"/>
          </a:stretch>
        </a:blipFill>
      </dgm:spPr>
      <dgm:t>
        <a:bodyPr/>
        <a:lstStyle/>
        <a:p>
          <a:endParaRPr lang="en-US" dirty="0"/>
        </a:p>
      </dgm:t>
    </dgm:pt>
    <dgm:pt modelId="{4C531F99-C849-4802-8745-C81D64E8424F}" type="sibTrans" cxnId="{6978E725-8347-450B-8B62-88B13E692F89}">
      <dgm:prSet/>
      <dgm:spPr/>
      <dgm:t>
        <a:bodyPr/>
        <a:lstStyle/>
        <a:p>
          <a:endParaRPr lang="en-US"/>
        </a:p>
      </dgm:t>
    </dgm:pt>
    <dgm:pt modelId="{CAC27F42-51A5-490B-8DAA-F7A566CA8B07}" type="parTrans" cxnId="{6978E725-8347-450B-8B62-88B13E692F89}">
      <dgm:prSet/>
      <dgm:spPr/>
      <dgm:t>
        <a:bodyPr/>
        <a:lstStyle/>
        <a:p>
          <a:endParaRPr lang="en-US"/>
        </a:p>
      </dgm:t>
    </dgm:pt>
    <dgm:pt modelId="{7010E2E0-4BBD-48D9-B2A1-483835D6EA5E}" type="pres">
      <dgm:prSet presAssocID="{0AFFBCA9-7B84-429B-A71E-0FDBB4FDA5D6}" presName="cycle" presStyleCnt="0">
        <dgm:presLayoutVars>
          <dgm:chMax val="1"/>
          <dgm:dir/>
          <dgm:animLvl val="ctr"/>
          <dgm:resizeHandles val="exact"/>
        </dgm:presLayoutVars>
      </dgm:prSet>
      <dgm:spPr/>
    </dgm:pt>
    <dgm:pt modelId="{469469FB-8A3F-4099-A6E9-901697486351}" type="pres">
      <dgm:prSet presAssocID="{6DCE11B7-D279-4B34-AE57-33C05A9078FB}" presName="centerShape" presStyleLbl="node0" presStyleIdx="0" presStyleCnt="1"/>
      <dgm:spPr/>
    </dgm:pt>
    <dgm:pt modelId="{80847A97-98A7-4FFB-9286-AF8A1571319F}" type="pres">
      <dgm:prSet presAssocID="{75D1A671-FD6F-4AAC-BCB7-BB1839522CF2}" presName="parTrans" presStyleLbl="bgSibTrans2D1" presStyleIdx="0" presStyleCnt="3"/>
      <dgm:spPr/>
    </dgm:pt>
    <dgm:pt modelId="{C3EA6AF0-522A-4CFB-ABC6-7971C7AD07F2}" type="pres">
      <dgm:prSet presAssocID="{65F90C39-3231-420A-B94C-DC82BCDE5AC5}" presName="node" presStyleLbl="node1" presStyleIdx="0" presStyleCnt="3" custRadScaleRad="130905" custRadScaleInc="24460">
        <dgm:presLayoutVars>
          <dgm:bulletEnabled val="1"/>
        </dgm:presLayoutVars>
      </dgm:prSet>
      <dgm:spPr>
        <a:prstGeom prst="ellipse">
          <a:avLst/>
        </a:prstGeom>
      </dgm:spPr>
    </dgm:pt>
    <dgm:pt modelId="{7EF2569C-B1D7-45B5-87AC-39F0C521804D}" type="pres">
      <dgm:prSet presAssocID="{5C269109-390C-4EA2-8FDC-5A665B57D4B5}" presName="parTrans" presStyleLbl="bgSibTrans2D1" presStyleIdx="1" presStyleCnt="3"/>
      <dgm:spPr/>
    </dgm:pt>
    <dgm:pt modelId="{B164CDFA-604D-491F-9BDB-2A6CF4F4909A}" type="pres">
      <dgm:prSet presAssocID="{BAC3CB01-10D7-4518-B002-0D208A7917DA}" presName="node" presStyleLbl="node1" presStyleIdx="1" presStyleCnt="3">
        <dgm:presLayoutVars>
          <dgm:bulletEnabled val="1"/>
        </dgm:presLayoutVars>
      </dgm:prSet>
      <dgm:spPr>
        <a:prstGeom prst="ellipse">
          <a:avLst/>
        </a:prstGeom>
      </dgm:spPr>
    </dgm:pt>
    <dgm:pt modelId="{DFAE31DA-909B-4CFF-B6E3-4A710EDC472E}" type="pres">
      <dgm:prSet presAssocID="{BECCD3A9-67CD-4EA3-8B2E-2666A60C355B}" presName="parTrans" presStyleLbl="bgSibTrans2D1" presStyleIdx="2" presStyleCnt="3"/>
      <dgm:spPr/>
    </dgm:pt>
    <dgm:pt modelId="{7512E944-A5C0-455D-A107-2FAFEBD43553}" type="pres">
      <dgm:prSet presAssocID="{E7227CDE-5585-47E2-9C99-FF32DB4AB03D}" presName="node" presStyleLbl="node1" presStyleIdx="2" presStyleCnt="3" custRadScaleRad="131496" custRadScaleInc="-24823">
        <dgm:presLayoutVars>
          <dgm:bulletEnabled val="1"/>
        </dgm:presLayoutVars>
      </dgm:prSet>
      <dgm:spPr>
        <a:prstGeom prst="ellipse">
          <a:avLst/>
        </a:prstGeom>
      </dgm:spPr>
    </dgm:pt>
  </dgm:ptLst>
  <dgm:cxnLst>
    <dgm:cxn modelId="{6978E725-8347-450B-8B62-88B13E692F89}" srcId="{0AFFBCA9-7B84-429B-A71E-0FDBB4FDA5D6}" destId="{6DCE11B7-D279-4B34-AE57-33C05A9078FB}" srcOrd="0" destOrd="0" parTransId="{CAC27F42-51A5-490B-8DAA-F7A566CA8B07}" sibTransId="{4C531F99-C849-4802-8745-C81D64E8424F}"/>
    <dgm:cxn modelId="{E2315E38-A282-469C-8531-7AEC6C3EFC38}" type="presOf" srcId="{E7227CDE-5585-47E2-9C99-FF32DB4AB03D}" destId="{7512E944-A5C0-455D-A107-2FAFEBD43553}" srcOrd="0" destOrd="0" presId="urn:microsoft.com/office/officeart/2005/8/layout/radial4"/>
    <dgm:cxn modelId="{637CD266-B18F-4D80-96F0-EC485FB49AFF}" type="presOf" srcId="{5C269109-390C-4EA2-8FDC-5A665B57D4B5}" destId="{7EF2569C-B1D7-45B5-87AC-39F0C521804D}" srcOrd="0" destOrd="0" presId="urn:microsoft.com/office/officeart/2005/8/layout/radial4"/>
    <dgm:cxn modelId="{C46A1258-3150-4BF8-B83F-63A45E510A6B}" type="presOf" srcId="{BAC3CB01-10D7-4518-B002-0D208A7917DA}" destId="{B164CDFA-604D-491F-9BDB-2A6CF4F4909A}" srcOrd="0" destOrd="0" presId="urn:microsoft.com/office/officeart/2005/8/layout/radial4"/>
    <dgm:cxn modelId="{103FAF7A-F0B2-47DD-BC89-2CEB373760CC}" srcId="{6DCE11B7-D279-4B34-AE57-33C05A9078FB}" destId="{65F90C39-3231-420A-B94C-DC82BCDE5AC5}" srcOrd="0" destOrd="0" parTransId="{75D1A671-FD6F-4AAC-BCB7-BB1839522CF2}" sibTransId="{6DC78B30-F083-42B6-85B9-16196F518D3D}"/>
    <dgm:cxn modelId="{B8E59A82-00C3-4F67-8783-84DF8B75F5C9}" type="presOf" srcId="{BECCD3A9-67CD-4EA3-8B2E-2666A60C355B}" destId="{DFAE31DA-909B-4CFF-B6E3-4A710EDC472E}" srcOrd="0" destOrd="0" presId="urn:microsoft.com/office/officeart/2005/8/layout/radial4"/>
    <dgm:cxn modelId="{9306958B-2F85-4B3B-A141-FA9F91C51CFB}" srcId="{6DCE11B7-D279-4B34-AE57-33C05A9078FB}" destId="{E7227CDE-5585-47E2-9C99-FF32DB4AB03D}" srcOrd="2" destOrd="0" parTransId="{BECCD3A9-67CD-4EA3-8B2E-2666A60C355B}" sibTransId="{55365FEA-4CC4-433A-BCB0-0369AB26B6E4}"/>
    <dgm:cxn modelId="{5648228F-0EC8-46AB-B701-DD86EE745CB2}" type="presOf" srcId="{75D1A671-FD6F-4AAC-BCB7-BB1839522CF2}" destId="{80847A97-98A7-4FFB-9286-AF8A1571319F}" srcOrd="0" destOrd="0" presId="urn:microsoft.com/office/officeart/2005/8/layout/radial4"/>
    <dgm:cxn modelId="{37C07B90-3120-4972-BE7D-A590B088F32D}" type="presOf" srcId="{6DCE11B7-D279-4B34-AE57-33C05A9078FB}" destId="{469469FB-8A3F-4099-A6E9-901697486351}" srcOrd="0" destOrd="0" presId="urn:microsoft.com/office/officeart/2005/8/layout/radial4"/>
    <dgm:cxn modelId="{D4E50999-6A0C-4108-BA5A-A3FEF691133D}" type="presOf" srcId="{65F90C39-3231-420A-B94C-DC82BCDE5AC5}" destId="{C3EA6AF0-522A-4CFB-ABC6-7971C7AD07F2}" srcOrd="0" destOrd="0" presId="urn:microsoft.com/office/officeart/2005/8/layout/radial4"/>
    <dgm:cxn modelId="{14FC11D8-7F37-4C42-95CD-2CE66E3D78FB}" srcId="{6DCE11B7-D279-4B34-AE57-33C05A9078FB}" destId="{BAC3CB01-10D7-4518-B002-0D208A7917DA}" srcOrd="1" destOrd="0" parTransId="{5C269109-390C-4EA2-8FDC-5A665B57D4B5}" sibTransId="{8EF42D0E-B2F5-4FFA-85CD-6F6E947D22A1}"/>
    <dgm:cxn modelId="{D1F8B5D8-EC3D-4A9C-BF93-78141C993E81}" type="presOf" srcId="{0AFFBCA9-7B84-429B-A71E-0FDBB4FDA5D6}" destId="{7010E2E0-4BBD-48D9-B2A1-483835D6EA5E}" srcOrd="0" destOrd="0" presId="urn:microsoft.com/office/officeart/2005/8/layout/radial4"/>
    <dgm:cxn modelId="{5C7BA4A7-7C38-45F6-B2BF-AC57677D86C1}" type="presParOf" srcId="{7010E2E0-4BBD-48D9-B2A1-483835D6EA5E}" destId="{469469FB-8A3F-4099-A6E9-901697486351}" srcOrd="0" destOrd="0" presId="urn:microsoft.com/office/officeart/2005/8/layout/radial4"/>
    <dgm:cxn modelId="{AFBD47C9-F722-46C8-8B8B-0672D51893C5}" type="presParOf" srcId="{7010E2E0-4BBD-48D9-B2A1-483835D6EA5E}" destId="{80847A97-98A7-4FFB-9286-AF8A1571319F}" srcOrd="1" destOrd="0" presId="urn:microsoft.com/office/officeart/2005/8/layout/radial4"/>
    <dgm:cxn modelId="{5448AF4B-9A76-40A2-8A22-4FE13FEF62A9}" type="presParOf" srcId="{7010E2E0-4BBD-48D9-B2A1-483835D6EA5E}" destId="{C3EA6AF0-522A-4CFB-ABC6-7971C7AD07F2}" srcOrd="2" destOrd="0" presId="urn:microsoft.com/office/officeart/2005/8/layout/radial4"/>
    <dgm:cxn modelId="{8BAFD1BA-4FB3-4F3D-AEDB-756D794E8251}" type="presParOf" srcId="{7010E2E0-4BBD-48D9-B2A1-483835D6EA5E}" destId="{7EF2569C-B1D7-45B5-87AC-39F0C521804D}" srcOrd="3" destOrd="0" presId="urn:microsoft.com/office/officeart/2005/8/layout/radial4"/>
    <dgm:cxn modelId="{12B185AB-252D-4DBC-AAE5-036074B9962F}" type="presParOf" srcId="{7010E2E0-4BBD-48D9-B2A1-483835D6EA5E}" destId="{B164CDFA-604D-491F-9BDB-2A6CF4F4909A}" srcOrd="4" destOrd="0" presId="urn:microsoft.com/office/officeart/2005/8/layout/radial4"/>
    <dgm:cxn modelId="{5FF97D7D-2B3F-49BC-84DC-09B76A5108F2}" type="presParOf" srcId="{7010E2E0-4BBD-48D9-B2A1-483835D6EA5E}" destId="{DFAE31DA-909B-4CFF-B6E3-4A710EDC472E}" srcOrd="5" destOrd="0" presId="urn:microsoft.com/office/officeart/2005/8/layout/radial4"/>
    <dgm:cxn modelId="{54BF51F2-0D43-43BF-B6E6-83D2B3568C4E}" type="presParOf" srcId="{7010E2E0-4BBD-48D9-B2A1-483835D6EA5E}" destId="{7512E944-A5C0-455D-A107-2FAFEBD43553}"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FCE42D-5B0A-462F-9791-1833EA07F52E}"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D1A7C598-CD47-42BF-AA14-41498DD88BA9}">
      <dgm:prSet phldrT="[Text]" custT="1"/>
      <dgm:spPr>
        <a:noFill/>
        <a:ln>
          <a:solidFill>
            <a:schemeClr val="tx1"/>
          </a:solidFill>
        </a:ln>
      </dgm:spPr>
      <dgm:t>
        <a:bodyPr/>
        <a:lstStyle/>
        <a:p>
          <a:pPr algn="ctr">
            <a:buFont typeface="Arial" panose="020B0604020202020204" pitchFamily="34" charset="0"/>
            <a:buChar char="•"/>
          </a:pPr>
          <a:r>
            <a:rPr lang="en-US" sz="1600" b="1" dirty="0">
              <a:ln>
                <a:noFill/>
              </a:ln>
              <a:solidFill>
                <a:schemeClr val="tx1"/>
              </a:solidFill>
              <a:latin typeface="Corbel" panose="020B0503020204020204" pitchFamily="34" charset="0"/>
            </a:rPr>
            <a:t>First-Year Fall</a:t>
          </a:r>
        </a:p>
        <a:p>
          <a:pPr algn="l">
            <a:buFont typeface="Arial" panose="020B0604020202020204" pitchFamily="34" charset="0"/>
            <a:buChar char="•"/>
          </a:pPr>
          <a:endParaRPr lang="en-US" sz="1100" dirty="0">
            <a:ln>
              <a:noFill/>
            </a:ln>
            <a:solidFill>
              <a:schemeClr val="accent1">
                <a:lumMod val="75000"/>
              </a:schemeClr>
            </a:solidFill>
            <a:latin typeface="Corbel" panose="020B0503020204020204" pitchFamily="34" charset="0"/>
          </a:endParaRPr>
        </a:p>
        <a:p>
          <a:pPr algn="l">
            <a:buFont typeface="Arial" panose="020B0604020202020204" pitchFamily="34" charset="0"/>
            <a:buChar char="•"/>
          </a:pPr>
          <a:endParaRPr lang="en-US" sz="1100" dirty="0">
            <a:ln>
              <a:noFill/>
            </a:ln>
            <a:solidFill>
              <a:schemeClr val="accent1">
                <a:lumMod val="75000"/>
              </a:schemeClr>
            </a:solidFill>
            <a:latin typeface="Corbel" panose="020B0503020204020204" pitchFamily="34" charset="0"/>
          </a:endParaRPr>
        </a:p>
        <a:p>
          <a:pPr algn="l">
            <a:buFont typeface="Arial" panose="020B0604020202020204" pitchFamily="34" charset="0"/>
            <a:buChar char="•"/>
          </a:pPr>
          <a:r>
            <a:rPr lang="en-US" sz="1100" dirty="0">
              <a:ln>
                <a:noFill/>
              </a:ln>
              <a:solidFill>
                <a:schemeClr val="accent1">
                  <a:lumMod val="75000"/>
                </a:schemeClr>
              </a:solidFill>
              <a:latin typeface="Corbel" panose="020B0503020204020204" pitchFamily="34" charset="0"/>
            </a:rPr>
            <a:t>World Order and Disorder</a:t>
          </a:r>
        </a:p>
        <a:p>
          <a:pPr algn="l">
            <a:buFont typeface="Arial" panose="020B0604020202020204" pitchFamily="34" charset="0"/>
            <a:buChar char="•"/>
          </a:pPr>
          <a:r>
            <a:rPr lang="en-US" sz="1100" dirty="0">
              <a:ln>
                <a:noFill/>
              </a:ln>
              <a:solidFill>
                <a:schemeClr val="accent1">
                  <a:lumMod val="75000"/>
                </a:schemeClr>
              </a:solidFill>
              <a:latin typeface="Corbel" panose="020B0503020204020204" pitchFamily="34" charset="0"/>
            </a:rPr>
            <a:t>International Economics 1 or 2</a:t>
          </a:r>
        </a:p>
        <a:p>
          <a:pPr algn="l">
            <a:buFont typeface="Arial" panose="020B0604020202020204" pitchFamily="34" charset="0"/>
            <a:buChar char="•"/>
          </a:pPr>
          <a:r>
            <a:rPr lang="en-US" sz="1100" dirty="0">
              <a:ln>
                <a:noFill/>
              </a:ln>
              <a:solidFill>
                <a:schemeClr val="accent1">
                  <a:lumMod val="75000"/>
                </a:schemeClr>
              </a:solidFill>
              <a:latin typeface="Corbel" panose="020B0503020204020204" pitchFamily="34" charset="0"/>
            </a:rPr>
            <a:t>Statistics for Data Analytics</a:t>
          </a:r>
        </a:p>
        <a:p>
          <a:pPr algn="l">
            <a:buFont typeface="Arial" panose="020B0604020202020204" pitchFamily="34" charset="0"/>
            <a:buChar char="•"/>
          </a:pPr>
          <a:r>
            <a:rPr lang="en-US" sz="1100" dirty="0">
              <a:ln>
                <a:noFill/>
              </a:ln>
              <a:solidFill>
                <a:schemeClr val="accent2">
                  <a:lumMod val="75000"/>
                </a:schemeClr>
              </a:solidFill>
              <a:latin typeface="Corbel" panose="020B0503020204020204" pitchFamily="34" charset="0"/>
            </a:rPr>
            <a:t>Functional Focus Area </a:t>
          </a:r>
        </a:p>
        <a:p>
          <a:pPr algn="l">
            <a:buFont typeface="Arial" panose="020B0604020202020204" pitchFamily="34" charset="0"/>
            <a:buChar char="•"/>
          </a:pPr>
          <a:r>
            <a:rPr lang="en-US" sz="1100" dirty="0">
              <a:ln>
                <a:noFill/>
              </a:ln>
              <a:solidFill>
                <a:schemeClr val="tx1">
                  <a:lumMod val="50000"/>
                  <a:lumOff val="50000"/>
                </a:schemeClr>
              </a:solidFill>
              <a:latin typeface="Corbel" panose="020B0503020204020204" pitchFamily="34" charset="0"/>
            </a:rPr>
            <a:t>Non-Credit Language Course</a:t>
          </a:r>
        </a:p>
        <a:p>
          <a:pPr algn="l">
            <a:buFont typeface="Arial" panose="020B0604020202020204" pitchFamily="34" charset="0"/>
            <a:buChar char="•"/>
          </a:pPr>
          <a:endParaRPr lang="en-US" sz="1100" dirty="0">
            <a:ln>
              <a:noFill/>
            </a:ln>
            <a:solidFill>
              <a:schemeClr val="tx1">
                <a:lumMod val="50000"/>
                <a:lumOff val="50000"/>
              </a:schemeClr>
            </a:solidFill>
            <a:latin typeface="Corbel" panose="020B0503020204020204" pitchFamily="34" charset="0"/>
          </a:endParaRPr>
        </a:p>
        <a:p>
          <a:pPr algn="l">
            <a:buFont typeface="Arial" panose="020B0604020202020204" pitchFamily="34" charset="0"/>
            <a:buChar char="•"/>
          </a:pPr>
          <a:endParaRPr lang="en-US" sz="1100" dirty="0">
            <a:ln>
              <a:noFill/>
            </a:ln>
            <a:solidFill>
              <a:schemeClr val="tx1">
                <a:lumMod val="50000"/>
                <a:lumOff val="50000"/>
              </a:schemeClr>
            </a:solidFill>
            <a:latin typeface="Corbel" panose="020B0503020204020204" pitchFamily="34" charset="0"/>
          </a:endParaRPr>
        </a:p>
        <a:p>
          <a:pPr algn="l">
            <a:buFont typeface="Arial" panose="020B0604020202020204" pitchFamily="34" charset="0"/>
            <a:buChar char="•"/>
          </a:pPr>
          <a:endParaRPr lang="en-US" sz="1100" dirty="0">
            <a:ln>
              <a:noFill/>
            </a:ln>
            <a:solidFill>
              <a:schemeClr val="tx1">
                <a:lumMod val="50000"/>
                <a:lumOff val="50000"/>
              </a:schemeClr>
            </a:solidFill>
            <a:latin typeface="Corbel" panose="020B0503020204020204" pitchFamily="34" charset="0"/>
          </a:endParaRPr>
        </a:p>
        <a:p>
          <a:pPr algn="l">
            <a:buFont typeface="Arial" panose="020B0604020202020204" pitchFamily="34" charset="0"/>
            <a:buChar char="•"/>
          </a:pPr>
          <a:endParaRPr lang="en-US" sz="1100" dirty="0">
            <a:ln>
              <a:noFill/>
            </a:ln>
            <a:solidFill>
              <a:schemeClr val="tx1">
                <a:lumMod val="50000"/>
                <a:lumOff val="50000"/>
              </a:schemeClr>
            </a:solidFill>
            <a:latin typeface="Corbel" panose="020B0503020204020204" pitchFamily="34" charset="0"/>
          </a:endParaRPr>
        </a:p>
      </dgm:t>
    </dgm:pt>
    <dgm:pt modelId="{E5CB8367-0C3C-4493-A5AA-1ACCDE7899A0}" type="parTrans" cxnId="{0F43C6D6-93A1-402C-AC44-775501336E9C}">
      <dgm:prSet/>
      <dgm:spPr/>
      <dgm:t>
        <a:bodyPr/>
        <a:lstStyle/>
        <a:p>
          <a:endParaRPr lang="en-US">
            <a:ln>
              <a:noFill/>
            </a:ln>
          </a:endParaRPr>
        </a:p>
      </dgm:t>
    </dgm:pt>
    <dgm:pt modelId="{C39F7ECA-636C-4697-A66B-06B56DFE7979}" type="sibTrans" cxnId="{0F43C6D6-93A1-402C-AC44-775501336E9C}">
      <dgm:prSet/>
      <dgm:spPr/>
      <dgm:t>
        <a:bodyPr/>
        <a:lstStyle/>
        <a:p>
          <a:endParaRPr lang="en-US">
            <a:ln>
              <a:noFill/>
            </a:ln>
          </a:endParaRPr>
        </a:p>
      </dgm:t>
    </dgm:pt>
    <dgm:pt modelId="{9076FE9C-AE5F-4AC3-825B-8646FAA98014}">
      <dgm:prSet phldrT="[Text]" custT="1"/>
      <dgm:spPr>
        <a:noFill/>
        <a:ln>
          <a:solidFill>
            <a:schemeClr val="tx1"/>
          </a:solidFill>
        </a:ln>
      </dgm:spPr>
      <dgm:t>
        <a:bodyPr/>
        <a:lstStyle/>
        <a:p>
          <a:pPr algn="ctr">
            <a:buFont typeface="Arial" panose="020B0604020202020204" pitchFamily="34" charset="0"/>
            <a:buNone/>
          </a:pPr>
          <a:r>
            <a:rPr lang="en-US" sz="1600" b="1" dirty="0">
              <a:ln>
                <a:noFill/>
              </a:ln>
              <a:solidFill>
                <a:schemeClr val="tx1"/>
              </a:solidFill>
              <a:latin typeface="Corbel" panose="020B0503020204020204" pitchFamily="34" charset="0"/>
            </a:rPr>
            <a:t>First-Year Spring</a:t>
          </a:r>
        </a:p>
        <a:p>
          <a:pPr algn="l">
            <a:buFont typeface="Arial" panose="020B0604020202020204" pitchFamily="34" charset="0"/>
            <a:buNone/>
          </a:pPr>
          <a:endParaRPr lang="en-US" sz="1100" dirty="0">
            <a:ln>
              <a:noFill/>
            </a:ln>
            <a:solidFill>
              <a:schemeClr val="accent1">
                <a:lumMod val="75000"/>
              </a:schemeClr>
            </a:solidFill>
            <a:latin typeface="Corbel" panose="020B0503020204020204" pitchFamily="34" charset="0"/>
          </a:endParaRPr>
        </a:p>
        <a:p>
          <a:pPr algn="l">
            <a:buFont typeface="Arial" panose="020B0604020202020204" pitchFamily="34" charset="0"/>
            <a:buNone/>
          </a:pPr>
          <a:endParaRPr lang="en-US" sz="1100" dirty="0">
            <a:ln>
              <a:noFill/>
            </a:ln>
            <a:solidFill>
              <a:schemeClr val="accent1">
                <a:lumMod val="75000"/>
              </a:schemeClr>
            </a:solidFill>
            <a:latin typeface="Corbel" panose="020B0503020204020204" pitchFamily="34" charset="0"/>
          </a:endParaRPr>
        </a:p>
        <a:p>
          <a:pPr algn="l">
            <a:buFont typeface="Arial" panose="020B0604020202020204" pitchFamily="34" charset="0"/>
            <a:buNone/>
          </a:pPr>
          <a:r>
            <a:rPr lang="en-US" sz="1100" dirty="0">
              <a:ln>
                <a:noFill/>
              </a:ln>
              <a:solidFill>
                <a:schemeClr val="accent1">
                  <a:lumMod val="75000"/>
                </a:schemeClr>
              </a:solidFill>
              <a:latin typeface="Corbel" panose="020B0503020204020204" pitchFamily="34" charset="0"/>
            </a:rPr>
            <a:t>Leadership, Ethics &amp; </a:t>
          </a:r>
          <a:r>
            <a:rPr lang="en-US" sz="1100" dirty="0" err="1">
              <a:ln>
                <a:noFill/>
              </a:ln>
              <a:solidFill>
                <a:schemeClr val="accent1">
                  <a:lumMod val="75000"/>
                </a:schemeClr>
              </a:solidFill>
              <a:latin typeface="Corbel" panose="020B0503020204020204" pitchFamily="34" charset="0"/>
            </a:rPr>
            <a:t>Decisionmaking</a:t>
          </a:r>
          <a:r>
            <a:rPr lang="en-US" sz="1100" dirty="0">
              <a:ln>
                <a:noFill/>
              </a:ln>
              <a:solidFill>
                <a:schemeClr val="accent1">
                  <a:lumMod val="75000"/>
                </a:schemeClr>
              </a:solidFill>
              <a:latin typeface="Corbel" panose="020B0503020204020204" pitchFamily="34" charset="0"/>
            </a:rPr>
            <a:t> </a:t>
          </a:r>
        </a:p>
        <a:p>
          <a:pPr algn="l">
            <a:buFont typeface="Arial" panose="020B0604020202020204" pitchFamily="34" charset="0"/>
            <a:buNone/>
          </a:pPr>
          <a:r>
            <a:rPr lang="en-US" sz="1100" dirty="0">
              <a:ln>
                <a:noFill/>
              </a:ln>
              <a:solidFill>
                <a:schemeClr val="accent1">
                  <a:lumMod val="75000"/>
                </a:schemeClr>
              </a:solidFill>
              <a:latin typeface="Corbel" panose="020B0503020204020204" pitchFamily="34" charset="0"/>
            </a:rPr>
            <a:t>International Economics 1 or 2</a:t>
          </a:r>
        </a:p>
        <a:p>
          <a:pPr algn="l">
            <a:buFont typeface="Arial" panose="020B0604020202020204" pitchFamily="34" charset="0"/>
            <a:buNone/>
          </a:pPr>
          <a:r>
            <a:rPr lang="en-US" sz="1100" dirty="0">
              <a:ln>
                <a:noFill/>
              </a:ln>
              <a:solidFill>
                <a:schemeClr val="accent2">
                  <a:lumMod val="75000"/>
                </a:schemeClr>
              </a:solidFill>
              <a:latin typeface="Corbel" panose="020B0503020204020204" pitchFamily="34" charset="0"/>
            </a:rPr>
            <a:t>Functional Focus Area </a:t>
          </a:r>
        </a:p>
        <a:p>
          <a:pPr algn="l">
            <a:buFont typeface="Arial" panose="020B0604020202020204" pitchFamily="34" charset="0"/>
            <a:buNone/>
          </a:pPr>
          <a:r>
            <a:rPr lang="en-US" sz="1100" dirty="0">
              <a:ln>
                <a:noFill/>
              </a:ln>
              <a:solidFill>
                <a:srgbClr val="7030A0"/>
              </a:solidFill>
              <a:latin typeface="Corbel" panose="020B0503020204020204" pitchFamily="34" charset="0"/>
            </a:rPr>
            <a:t>Regional Focus Area </a:t>
          </a:r>
        </a:p>
        <a:p>
          <a:pPr algn="l">
            <a:buFont typeface="Arial" panose="020B0604020202020204" pitchFamily="34" charset="0"/>
            <a:buNone/>
          </a:pPr>
          <a:r>
            <a:rPr lang="en-US" sz="1100" dirty="0">
              <a:ln>
                <a:noFill/>
              </a:ln>
              <a:solidFill>
                <a:schemeClr val="tx1">
                  <a:lumMod val="50000"/>
                  <a:lumOff val="50000"/>
                </a:schemeClr>
              </a:solidFill>
              <a:latin typeface="Corbel" panose="020B0503020204020204" pitchFamily="34" charset="0"/>
            </a:rPr>
            <a:t>Non-Credit Language Course</a:t>
          </a:r>
        </a:p>
        <a:p>
          <a:pPr algn="l">
            <a:buFont typeface="Arial" panose="020B0604020202020204" pitchFamily="34" charset="0"/>
            <a:buNone/>
          </a:pPr>
          <a:endParaRPr lang="en-US" sz="1100" dirty="0">
            <a:ln>
              <a:noFill/>
            </a:ln>
            <a:solidFill>
              <a:schemeClr val="tx1">
                <a:lumMod val="50000"/>
                <a:lumOff val="50000"/>
              </a:schemeClr>
            </a:solidFill>
            <a:latin typeface="Corbel" panose="020B0503020204020204" pitchFamily="34" charset="0"/>
          </a:endParaRPr>
        </a:p>
        <a:p>
          <a:pPr algn="l">
            <a:buFont typeface="Arial" panose="020B0604020202020204" pitchFamily="34" charset="0"/>
            <a:buNone/>
          </a:pPr>
          <a:endParaRPr lang="en-US" sz="1100" dirty="0">
            <a:ln>
              <a:noFill/>
            </a:ln>
            <a:solidFill>
              <a:schemeClr val="tx1">
                <a:lumMod val="50000"/>
                <a:lumOff val="50000"/>
              </a:schemeClr>
            </a:solidFill>
            <a:latin typeface="Corbel" panose="020B0503020204020204" pitchFamily="34" charset="0"/>
          </a:endParaRPr>
        </a:p>
        <a:p>
          <a:pPr algn="l">
            <a:buFont typeface="Arial" panose="020B0604020202020204" pitchFamily="34" charset="0"/>
            <a:buNone/>
          </a:pPr>
          <a:endParaRPr lang="en-US" sz="1100" dirty="0">
            <a:ln>
              <a:noFill/>
            </a:ln>
            <a:solidFill>
              <a:schemeClr val="tx1">
                <a:lumMod val="50000"/>
                <a:lumOff val="50000"/>
              </a:schemeClr>
            </a:solidFill>
            <a:latin typeface="Corbel" panose="020B0503020204020204" pitchFamily="34" charset="0"/>
          </a:endParaRPr>
        </a:p>
        <a:p>
          <a:pPr algn="l">
            <a:buFont typeface="Arial" panose="020B0604020202020204" pitchFamily="34" charset="0"/>
            <a:buNone/>
          </a:pPr>
          <a:endParaRPr lang="en-US" sz="1100" dirty="0">
            <a:ln>
              <a:noFill/>
            </a:ln>
            <a:solidFill>
              <a:schemeClr val="tx1">
                <a:lumMod val="50000"/>
                <a:lumOff val="50000"/>
              </a:schemeClr>
            </a:solidFill>
            <a:latin typeface="Corbel" panose="020B0503020204020204" pitchFamily="34" charset="0"/>
          </a:endParaRPr>
        </a:p>
      </dgm:t>
    </dgm:pt>
    <dgm:pt modelId="{33F3ACC1-3124-4862-8912-1E1144410F22}" type="parTrans" cxnId="{1C1A6215-D2D5-4BD8-8E49-7F9ACC1B4F00}">
      <dgm:prSet/>
      <dgm:spPr/>
      <dgm:t>
        <a:bodyPr/>
        <a:lstStyle/>
        <a:p>
          <a:endParaRPr lang="en-US">
            <a:ln>
              <a:noFill/>
            </a:ln>
          </a:endParaRPr>
        </a:p>
      </dgm:t>
    </dgm:pt>
    <dgm:pt modelId="{05AF230A-720B-40BB-AA79-3ABE84C7844C}" type="sibTrans" cxnId="{1C1A6215-D2D5-4BD8-8E49-7F9ACC1B4F00}">
      <dgm:prSet/>
      <dgm:spPr/>
      <dgm:t>
        <a:bodyPr/>
        <a:lstStyle/>
        <a:p>
          <a:endParaRPr lang="en-US">
            <a:ln>
              <a:noFill/>
            </a:ln>
          </a:endParaRPr>
        </a:p>
      </dgm:t>
    </dgm:pt>
    <dgm:pt modelId="{AD0148FE-5846-435A-8862-D94878931B5B}">
      <dgm:prSet phldrT="[Text]" custT="1"/>
      <dgm:spPr>
        <a:noFill/>
        <a:ln>
          <a:solidFill>
            <a:schemeClr val="tx1"/>
          </a:solidFill>
        </a:ln>
      </dgm:spPr>
      <dgm:t>
        <a:bodyPr/>
        <a:lstStyle/>
        <a:p>
          <a:pPr algn="ctr">
            <a:buFont typeface="Arial" panose="020B0604020202020204" pitchFamily="34" charset="0"/>
            <a:buNone/>
          </a:pPr>
          <a:r>
            <a:rPr lang="en-US" sz="1600" b="1" dirty="0">
              <a:ln>
                <a:noFill/>
              </a:ln>
              <a:solidFill>
                <a:schemeClr val="tx1"/>
              </a:solidFill>
              <a:latin typeface="Corbel" panose="020B0503020204020204" pitchFamily="34" charset="0"/>
            </a:rPr>
            <a:t>Second-Year Spring</a:t>
          </a:r>
        </a:p>
        <a:p>
          <a:pPr algn="l">
            <a:buFont typeface="Arial" panose="020B0604020202020204" pitchFamily="34" charset="0"/>
            <a:buNone/>
          </a:pPr>
          <a:endParaRPr lang="en-US" sz="1100" dirty="0">
            <a:ln>
              <a:noFill/>
            </a:ln>
            <a:solidFill>
              <a:srgbClr val="7030A0"/>
            </a:solidFill>
            <a:latin typeface="Corbel" panose="020B0503020204020204" pitchFamily="34" charset="0"/>
          </a:endParaRPr>
        </a:p>
        <a:p>
          <a:pPr algn="l">
            <a:buFont typeface="Arial" panose="020B0604020202020204" pitchFamily="34" charset="0"/>
            <a:buNone/>
          </a:pPr>
          <a:endParaRPr lang="en-US" sz="1100" dirty="0">
            <a:ln>
              <a:noFill/>
            </a:ln>
            <a:solidFill>
              <a:srgbClr val="7030A0"/>
            </a:solidFill>
            <a:latin typeface="Corbel" panose="020B0503020204020204" pitchFamily="34" charset="0"/>
          </a:endParaRPr>
        </a:p>
        <a:p>
          <a:pPr algn="l">
            <a:buFont typeface="Arial" panose="020B0604020202020204" pitchFamily="34" charset="0"/>
            <a:buNone/>
          </a:pPr>
          <a:r>
            <a:rPr lang="en-US" sz="1100" dirty="0">
              <a:ln>
                <a:noFill/>
              </a:ln>
              <a:solidFill>
                <a:srgbClr val="7030A0"/>
              </a:solidFill>
              <a:latin typeface="Corbel" panose="020B0503020204020204" pitchFamily="34" charset="0"/>
            </a:rPr>
            <a:t>Regional Focus Area</a:t>
          </a:r>
        </a:p>
        <a:p>
          <a:pPr algn="l">
            <a:buFont typeface="Arial" panose="020B0604020202020204" pitchFamily="34" charset="0"/>
            <a:buNone/>
          </a:pPr>
          <a:r>
            <a:rPr lang="en-US" sz="1100" dirty="0">
              <a:ln>
                <a:noFill/>
              </a:ln>
              <a:solidFill>
                <a:schemeClr val="tx1"/>
              </a:solidFill>
              <a:latin typeface="Corbel" panose="020B0503020204020204" pitchFamily="34" charset="0"/>
            </a:rPr>
            <a:t>Capstone or Elective</a:t>
          </a:r>
        </a:p>
        <a:p>
          <a:pPr algn="l">
            <a:buFont typeface="Arial" panose="020B0604020202020204" pitchFamily="34" charset="0"/>
            <a:buNone/>
          </a:pPr>
          <a:r>
            <a:rPr lang="en-US" sz="1100" dirty="0">
              <a:ln>
                <a:noFill/>
              </a:ln>
              <a:solidFill>
                <a:schemeClr val="tx1"/>
              </a:solidFill>
              <a:latin typeface="Corbel" panose="020B0503020204020204" pitchFamily="34" charset="0"/>
            </a:rPr>
            <a:t>Elective	</a:t>
          </a:r>
        </a:p>
        <a:p>
          <a:pPr algn="l">
            <a:buFont typeface="Arial" panose="020B0604020202020204" pitchFamily="34" charset="0"/>
            <a:buNone/>
          </a:pPr>
          <a:r>
            <a:rPr lang="en-US" sz="1100" dirty="0">
              <a:ln>
                <a:noFill/>
              </a:ln>
              <a:solidFill>
                <a:schemeClr val="tx1"/>
              </a:solidFill>
              <a:latin typeface="Corbel" panose="020B0503020204020204" pitchFamily="34" charset="0"/>
            </a:rPr>
            <a:t>Elective</a:t>
          </a:r>
        </a:p>
        <a:p>
          <a:pPr algn="l">
            <a:buFont typeface="Arial" panose="020B0604020202020204" pitchFamily="34" charset="0"/>
            <a:buNone/>
          </a:pPr>
          <a:r>
            <a:rPr lang="en-US" sz="1100" dirty="0">
              <a:ln>
                <a:noFill/>
              </a:ln>
              <a:solidFill>
                <a:schemeClr val="tx1">
                  <a:lumMod val="50000"/>
                  <a:lumOff val="50000"/>
                </a:schemeClr>
              </a:solidFill>
              <a:latin typeface="Corbel" panose="020B0503020204020204" pitchFamily="34" charset="0"/>
            </a:rPr>
            <a:t>Non-Credit Language Course</a:t>
          </a:r>
        </a:p>
        <a:p>
          <a:pPr algn="l">
            <a:buFont typeface="Arial" panose="020B0604020202020204" pitchFamily="34" charset="0"/>
            <a:buNone/>
          </a:pPr>
          <a:endParaRPr lang="en-US" sz="1100" dirty="0">
            <a:ln>
              <a:noFill/>
            </a:ln>
            <a:solidFill>
              <a:schemeClr val="tx1">
                <a:lumMod val="50000"/>
                <a:lumOff val="50000"/>
              </a:schemeClr>
            </a:solidFill>
            <a:latin typeface="Corbel" panose="020B0503020204020204" pitchFamily="34" charset="0"/>
          </a:endParaRPr>
        </a:p>
        <a:p>
          <a:pPr algn="l">
            <a:buFont typeface="Arial" panose="020B0604020202020204" pitchFamily="34" charset="0"/>
            <a:buNone/>
          </a:pPr>
          <a:endParaRPr lang="en-US" sz="1100" dirty="0">
            <a:ln>
              <a:noFill/>
            </a:ln>
            <a:solidFill>
              <a:schemeClr val="tx1">
                <a:lumMod val="50000"/>
                <a:lumOff val="50000"/>
              </a:schemeClr>
            </a:solidFill>
            <a:latin typeface="Corbel" panose="020B0503020204020204" pitchFamily="34" charset="0"/>
          </a:endParaRPr>
        </a:p>
        <a:p>
          <a:pPr algn="l">
            <a:buFont typeface="Arial" panose="020B0604020202020204" pitchFamily="34" charset="0"/>
            <a:buNone/>
          </a:pPr>
          <a:endParaRPr lang="en-US" sz="1100" dirty="0">
            <a:ln>
              <a:noFill/>
            </a:ln>
            <a:solidFill>
              <a:schemeClr val="tx1">
                <a:lumMod val="50000"/>
                <a:lumOff val="50000"/>
              </a:schemeClr>
            </a:solidFill>
            <a:latin typeface="Corbel" panose="020B0503020204020204" pitchFamily="34" charset="0"/>
          </a:endParaRPr>
        </a:p>
        <a:p>
          <a:pPr algn="l">
            <a:buFont typeface="Arial" panose="020B0604020202020204" pitchFamily="34" charset="0"/>
            <a:buNone/>
          </a:pPr>
          <a:endParaRPr lang="en-US" sz="1100" dirty="0">
            <a:ln>
              <a:noFill/>
            </a:ln>
            <a:solidFill>
              <a:schemeClr val="tx1">
                <a:lumMod val="50000"/>
                <a:lumOff val="50000"/>
              </a:schemeClr>
            </a:solidFill>
            <a:latin typeface="Corbel" panose="020B0503020204020204" pitchFamily="34" charset="0"/>
          </a:endParaRPr>
        </a:p>
      </dgm:t>
    </dgm:pt>
    <dgm:pt modelId="{5A80A1F7-4DDC-4108-8EA6-0056C775C082}" type="parTrans" cxnId="{015FB76E-B24F-47B2-88F5-F203D5B34202}">
      <dgm:prSet/>
      <dgm:spPr/>
      <dgm:t>
        <a:bodyPr/>
        <a:lstStyle/>
        <a:p>
          <a:endParaRPr lang="en-US">
            <a:ln>
              <a:noFill/>
            </a:ln>
          </a:endParaRPr>
        </a:p>
      </dgm:t>
    </dgm:pt>
    <dgm:pt modelId="{2546A27F-9F48-421A-BE0D-148AC9223889}" type="sibTrans" cxnId="{015FB76E-B24F-47B2-88F5-F203D5B34202}">
      <dgm:prSet/>
      <dgm:spPr/>
      <dgm:t>
        <a:bodyPr/>
        <a:lstStyle/>
        <a:p>
          <a:endParaRPr lang="en-US">
            <a:ln>
              <a:noFill/>
            </a:ln>
          </a:endParaRPr>
        </a:p>
      </dgm:t>
    </dgm:pt>
    <dgm:pt modelId="{80933EA4-05A5-4AF3-B738-2BF523D36545}">
      <dgm:prSet phldrT="[Text]" custT="1"/>
      <dgm:spPr/>
      <dgm:t>
        <a:bodyPr/>
        <a:lstStyle/>
        <a:p>
          <a:r>
            <a:rPr lang="en-US" sz="2000" b="1" baseline="0" dirty="0">
              <a:ln>
                <a:noFill/>
              </a:ln>
              <a:solidFill>
                <a:schemeClr val="bg1"/>
              </a:solidFill>
              <a:latin typeface="Corbel" panose="020B0503020204020204" pitchFamily="34" charset="0"/>
            </a:rPr>
            <a:t>Four 4-credit courses + one non-credit language course each semester</a:t>
          </a:r>
        </a:p>
      </dgm:t>
    </dgm:pt>
    <dgm:pt modelId="{0C3EB665-9D8B-4AC4-80BD-30B8988A5B50}" type="sibTrans" cxnId="{762C2830-9AF0-4050-9D11-E12FC00A3410}">
      <dgm:prSet/>
      <dgm:spPr/>
      <dgm:t>
        <a:bodyPr/>
        <a:lstStyle/>
        <a:p>
          <a:endParaRPr lang="en-US">
            <a:ln>
              <a:noFill/>
            </a:ln>
          </a:endParaRPr>
        </a:p>
      </dgm:t>
    </dgm:pt>
    <dgm:pt modelId="{EE098E53-7F24-4FE1-B7CD-0AC8308102CD}" type="parTrans" cxnId="{762C2830-9AF0-4050-9D11-E12FC00A3410}">
      <dgm:prSet/>
      <dgm:spPr/>
      <dgm:t>
        <a:bodyPr/>
        <a:lstStyle/>
        <a:p>
          <a:endParaRPr lang="en-US">
            <a:ln>
              <a:noFill/>
            </a:ln>
          </a:endParaRPr>
        </a:p>
      </dgm:t>
    </dgm:pt>
    <dgm:pt modelId="{978B522B-9E25-41E4-9528-3DEDC075AD02}">
      <dgm:prSet custT="1"/>
      <dgm:spPr>
        <a:noFill/>
        <a:ln>
          <a:solidFill>
            <a:schemeClr val="tx1"/>
          </a:solidFill>
        </a:ln>
      </dgm:spPr>
      <dgm:t>
        <a:bodyPr/>
        <a:lstStyle/>
        <a:p>
          <a:pPr algn="ctr"/>
          <a:r>
            <a:rPr lang="en-US" sz="1600" b="1" dirty="0">
              <a:ln>
                <a:noFill/>
              </a:ln>
              <a:solidFill>
                <a:schemeClr val="tx1"/>
              </a:solidFill>
              <a:latin typeface="Corbel" panose="020B0503020204020204" pitchFamily="34" charset="0"/>
            </a:rPr>
            <a:t>Second-Year Fall</a:t>
          </a:r>
        </a:p>
        <a:p>
          <a:pPr algn="l">
            <a:buFont typeface="Arial" panose="020B0604020202020204" pitchFamily="34" charset="0"/>
            <a:buNone/>
          </a:pPr>
          <a:endParaRPr lang="en-US" sz="1100" dirty="0">
            <a:ln>
              <a:noFill/>
            </a:ln>
            <a:solidFill>
              <a:schemeClr val="accent1">
                <a:lumMod val="75000"/>
              </a:schemeClr>
            </a:solidFill>
            <a:latin typeface="Corbel" panose="020B0503020204020204" pitchFamily="34" charset="0"/>
          </a:endParaRPr>
        </a:p>
        <a:p>
          <a:pPr algn="l">
            <a:buFont typeface="Arial" panose="020B0604020202020204" pitchFamily="34" charset="0"/>
            <a:buNone/>
          </a:pPr>
          <a:endParaRPr lang="en-US" sz="1100" dirty="0">
            <a:ln>
              <a:noFill/>
            </a:ln>
            <a:solidFill>
              <a:schemeClr val="accent1">
                <a:lumMod val="75000"/>
              </a:schemeClr>
            </a:solidFill>
            <a:latin typeface="Corbel" panose="020B0503020204020204" pitchFamily="34" charset="0"/>
          </a:endParaRPr>
        </a:p>
        <a:p>
          <a:pPr algn="l">
            <a:buFont typeface="Arial" panose="020B0604020202020204" pitchFamily="34" charset="0"/>
            <a:buNone/>
          </a:pPr>
          <a:r>
            <a:rPr lang="en-US" sz="1100" dirty="0">
              <a:ln>
                <a:noFill/>
              </a:ln>
              <a:solidFill>
                <a:schemeClr val="accent1">
                  <a:lumMod val="75000"/>
                </a:schemeClr>
              </a:solidFill>
              <a:latin typeface="Corbel" panose="020B0503020204020204" pitchFamily="34" charset="0"/>
            </a:rPr>
            <a:t>Research Methods</a:t>
          </a:r>
        </a:p>
        <a:p>
          <a:pPr algn="l">
            <a:buFont typeface="Arial" panose="020B0604020202020204" pitchFamily="34" charset="0"/>
            <a:buNone/>
          </a:pPr>
          <a:r>
            <a:rPr lang="en-US" sz="1100" dirty="0">
              <a:ln>
                <a:noFill/>
              </a:ln>
              <a:solidFill>
                <a:schemeClr val="accent2">
                  <a:lumMod val="75000"/>
                </a:schemeClr>
              </a:solidFill>
              <a:latin typeface="Corbel" panose="020B0503020204020204" pitchFamily="34" charset="0"/>
            </a:rPr>
            <a:t>Functional Focus Area</a:t>
          </a:r>
        </a:p>
        <a:p>
          <a:pPr algn="l">
            <a:buFont typeface="Arial" panose="020B0604020202020204" pitchFamily="34" charset="0"/>
            <a:buNone/>
          </a:pPr>
          <a:r>
            <a:rPr lang="en-US" sz="1100" dirty="0">
              <a:ln>
                <a:noFill/>
              </a:ln>
              <a:solidFill>
                <a:srgbClr val="7030A0"/>
              </a:solidFill>
              <a:latin typeface="Corbel" panose="020B0503020204020204" pitchFamily="34" charset="0"/>
            </a:rPr>
            <a:t>Regional Focus Area</a:t>
          </a:r>
        </a:p>
        <a:p>
          <a:pPr algn="l">
            <a:buFont typeface="Arial" panose="020B0604020202020204" pitchFamily="34" charset="0"/>
            <a:buNone/>
          </a:pPr>
          <a:r>
            <a:rPr lang="en-US" sz="1100" dirty="0">
              <a:ln>
                <a:noFill/>
              </a:ln>
              <a:solidFill>
                <a:schemeClr val="tx1"/>
              </a:solidFill>
              <a:latin typeface="Corbel" panose="020B0503020204020204" pitchFamily="34" charset="0"/>
            </a:rPr>
            <a:t>Capstone or Elective</a:t>
          </a:r>
        </a:p>
        <a:p>
          <a:pPr algn="l">
            <a:buFont typeface="Arial" panose="020B0604020202020204" pitchFamily="34" charset="0"/>
            <a:buNone/>
          </a:pPr>
          <a:r>
            <a:rPr lang="en-US" sz="1100" dirty="0">
              <a:ln>
                <a:noFill/>
              </a:ln>
              <a:solidFill>
                <a:schemeClr val="tx1">
                  <a:lumMod val="50000"/>
                  <a:lumOff val="50000"/>
                </a:schemeClr>
              </a:solidFill>
              <a:latin typeface="Corbel" panose="020B0503020204020204" pitchFamily="34" charset="0"/>
            </a:rPr>
            <a:t>Non-Credit Language Course</a:t>
          </a:r>
        </a:p>
        <a:p>
          <a:pPr algn="l">
            <a:buFont typeface="Arial" panose="020B0604020202020204" pitchFamily="34" charset="0"/>
            <a:buNone/>
          </a:pPr>
          <a:endParaRPr lang="en-US" sz="1100" dirty="0">
            <a:ln>
              <a:noFill/>
            </a:ln>
            <a:solidFill>
              <a:schemeClr val="tx1">
                <a:lumMod val="50000"/>
                <a:lumOff val="50000"/>
              </a:schemeClr>
            </a:solidFill>
            <a:latin typeface="Corbel" panose="020B0503020204020204" pitchFamily="34" charset="0"/>
          </a:endParaRPr>
        </a:p>
        <a:p>
          <a:pPr algn="l">
            <a:buFont typeface="Arial" panose="020B0604020202020204" pitchFamily="34" charset="0"/>
            <a:buNone/>
          </a:pPr>
          <a:endParaRPr lang="en-US" sz="1100" dirty="0">
            <a:ln>
              <a:noFill/>
            </a:ln>
            <a:solidFill>
              <a:schemeClr val="tx1">
                <a:lumMod val="50000"/>
                <a:lumOff val="50000"/>
              </a:schemeClr>
            </a:solidFill>
            <a:latin typeface="Corbel" panose="020B0503020204020204" pitchFamily="34" charset="0"/>
          </a:endParaRPr>
        </a:p>
        <a:p>
          <a:pPr algn="l">
            <a:buFont typeface="Arial" panose="020B0604020202020204" pitchFamily="34" charset="0"/>
            <a:buNone/>
          </a:pPr>
          <a:endParaRPr lang="en-US" sz="1100" dirty="0">
            <a:ln>
              <a:noFill/>
            </a:ln>
            <a:solidFill>
              <a:schemeClr val="tx1">
                <a:lumMod val="50000"/>
                <a:lumOff val="50000"/>
              </a:schemeClr>
            </a:solidFill>
            <a:latin typeface="Corbel" panose="020B0503020204020204" pitchFamily="34" charset="0"/>
          </a:endParaRPr>
        </a:p>
        <a:p>
          <a:pPr algn="l">
            <a:buFont typeface="Arial" panose="020B0604020202020204" pitchFamily="34" charset="0"/>
            <a:buNone/>
          </a:pPr>
          <a:endParaRPr lang="en-US" sz="1100" dirty="0">
            <a:ln>
              <a:noFill/>
            </a:ln>
            <a:solidFill>
              <a:schemeClr val="tx1">
                <a:lumMod val="50000"/>
                <a:lumOff val="50000"/>
              </a:schemeClr>
            </a:solidFill>
            <a:latin typeface="Corbel" panose="020B0503020204020204" pitchFamily="34" charset="0"/>
          </a:endParaRPr>
        </a:p>
      </dgm:t>
    </dgm:pt>
    <dgm:pt modelId="{9F8241CF-BD1A-45A6-8074-7ADCF7EE9E50}" type="parTrans" cxnId="{FD641C41-3B31-4E86-B599-6A4578FD5836}">
      <dgm:prSet/>
      <dgm:spPr/>
      <dgm:t>
        <a:bodyPr/>
        <a:lstStyle/>
        <a:p>
          <a:endParaRPr lang="en-US">
            <a:ln>
              <a:noFill/>
            </a:ln>
          </a:endParaRPr>
        </a:p>
      </dgm:t>
    </dgm:pt>
    <dgm:pt modelId="{14C1A83F-7AF6-4705-904A-0CE1C645860E}" type="sibTrans" cxnId="{FD641C41-3B31-4E86-B599-6A4578FD5836}">
      <dgm:prSet/>
      <dgm:spPr/>
      <dgm:t>
        <a:bodyPr/>
        <a:lstStyle/>
        <a:p>
          <a:endParaRPr lang="en-US">
            <a:ln>
              <a:noFill/>
            </a:ln>
          </a:endParaRPr>
        </a:p>
      </dgm:t>
    </dgm:pt>
    <dgm:pt modelId="{CACC7299-D7BF-449B-8D13-CC4FD7578E41}" type="pres">
      <dgm:prSet presAssocID="{DCFCE42D-5B0A-462F-9791-1833EA07F52E}" presName="composite" presStyleCnt="0">
        <dgm:presLayoutVars>
          <dgm:chMax val="1"/>
          <dgm:dir/>
          <dgm:resizeHandles val="exact"/>
        </dgm:presLayoutVars>
      </dgm:prSet>
      <dgm:spPr/>
    </dgm:pt>
    <dgm:pt modelId="{4735CFEE-5258-46DC-BE91-50CA9F305F30}" type="pres">
      <dgm:prSet presAssocID="{80933EA4-05A5-4AF3-B738-2BF523D36545}" presName="roof" presStyleLbl="dkBgShp" presStyleIdx="0" presStyleCnt="2" custScaleY="38061" custLinFactNeighborX="1376" custLinFactNeighborY="-688"/>
      <dgm:spPr/>
    </dgm:pt>
    <dgm:pt modelId="{3E655048-0830-4EC2-8B0A-B849ACC6755B}" type="pres">
      <dgm:prSet presAssocID="{80933EA4-05A5-4AF3-B738-2BF523D36545}" presName="pillars" presStyleCnt="0"/>
      <dgm:spPr/>
    </dgm:pt>
    <dgm:pt modelId="{30B6345A-8D75-4856-BB1C-A2B3A0B239AA}" type="pres">
      <dgm:prSet presAssocID="{80933EA4-05A5-4AF3-B738-2BF523D36545}" presName="pillar1" presStyleLbl="node1" presStyleIdx="0" presStyleCnt="4" custScaleX="111552" custScaleY="75738" custLinFactNeighborX="760" custLinFactNeighborY="-75">
        <dgm:presLayoutVars>
          <dgm:bulletEnabled val="1"/>
        </dgm:presLayoutVars>
      </dgm:prSet>
      <dgm:spPr/>
    </dgm:pt>
    <dgm:pt modelId="{5E93C10D-7BC1-4C80-B45D-86861B156343}" type="pres">
      <dgm:prSet presAssocID="{9076FE9C-AE5F-4AC3-825B-8646FAA98014}" presName="pillarX" presStyleLbl="node1" presStyleIdx="1" presStyleCnt="4" custScaleX="116893" custScaleY="75738">
        <dgm:presLayoutVars>
          <dgm:bulletEnabled val="1"/>
        </dgm:presLayoutVars>
      </dgm:prSet>
      <dgm:spPr/>
    </dgm:pt>
    <dgm:pt modelId="{41700A5C-BE0B-46F5-99D9-EEAAF93B95B2}" type="pres">
      <dgm:prSet presAssocID="{978B522B-9E25-41E4-9528-3DEDC075AD02}" presName="pillarX" presStyleLbl="node1" presStyleIdx="2" presStyleCnt="4" custScaleX="113955" custScaleY="75738">
        <dgm:presLayoutVars>
          <dgm:bulletEnabled val="1"/>
        </dgm:presLayoutVars>
      </dgm:prSet>
      <dgm:spPr/>
    </dgm:pt>
    <dgm:pt modelId="{0E1BAEB3-E64B-4B41-BCD9-3ABAC55BA1D6}" type="pres">
      <dgm:prSet presAssocID="{AD0148FE-5846-435A-8862-D94878931B5B}" presName="pillarX" presStyleLbl="node1" presStyleIdx="3" presStyleCnt="4" custScaleX="117078" custScaleY="75738">
        <dgm:presLayoutVars>
          <dgm:bulletEnabled val="1"/>
        </dgm:presLayoutVars>
      </dgm:prSet>
      <dgm:spPr/>
    </dgm:pt>
    <dgm:pt modelId="{6F5885C1-D574-499F-9297-C0CBD4EDDF1C}" type="pres">
      <dgm:prSet presAssocID="{80933EA4-05A5-4AF3-B738-2BF523D36545}" presName="base" presStyleLbl="dkBgShp" presStyleIdx="1" presStyleCnt="2" custFlipVert="1" custScaleY="34416" custLinFactNeighborY="-28739"/>
      <dgm:spPr/>
    </dgm:pt>
  </dgm:ptLst>
  <dgm:cxnLst>
    <dgm:cxn modelId="{1C1A6215-D2D5-4BD8-8E49-7F9ACC1B4F00}" srcId="{80933EA4-05A5-4AF3-B738-2BF523D36545}" destId="{9076FE9C-AE5F-4AC3-825B-8646FAA98014}" srcOrd="1" destOrd="0" parTransId="{33F3ACC1-3124-4862-8912-1E1144410F22}" sibTransId="{05AF230A-720B-40BB-AA79-3ABE84C7844C}"/>
    <dgm:cxn modelId="{762C2830-9AF0-4050-9D11-E12FC00A3410}" srcId="{DCFCE42D-5B0A-462F-9791-1833EA07F52E}" destId="{80933EA4-05A5-4AF3-B738-2BF523D36545}" srcOrd="0" destOrd="0" parTransId="{EE098E53-7F24-4FE1-B7CD-0AC8308102CD}" sibTransId="{0C3EB665-9D8B-4AC4-80BD-30B8988A5B50}"/>
    <dgm:cxn modelId="{FD641C41-3B31-4E86-B599-6A4578FD5836}" srcId="{80933EA4-05A5-4AF3-B738-2BF523D36545}" destId="{978B522B-9E25-41E4-9528-3DEDC075AD02}" srcOrd="2" destOrd="0" parTransId="{9F8241CF-BD1A-45A6-8074-7ADCF7EE9E50}" sibTransId="{14C1A83F-7AF6-4705-904A-0CE1C645860E}"/>
    <dgm:cxn modelId="{015FB76E-B24F-47B2-88F5-F203D5B34202}" srcId="{80933EA4-05A5-4AF3-B738-2BF523D36545}" destId="{AD0148FE-5846-435A-8862-D94878931B5B}" srcOrd="3" destOrd="0" parTransId="{5A80A1F7-4DDC-4108-8EA6-0056C775C082}" sibTransId="{2546A27F-9F48-421A-BE0D-148AC9223889}"/>
    <dgm:cxn modelId="{1DA61153-2F0F-4149-8BF7-69A05E822DC9}" type="presOf" srcId="{978B522B-9E25-41E4-9528-3DEDC075AD02}" destId="{41700A5C-BE0B-46F5-99D9-EEAAF93B95B2}" srcOrd="0" destOrd="0" presId="urn:microsoft.com/office/officeart/2005/8/layout/hList3"/>
    <dgm:cxn modelId="{E639DD7F-107C-48ED-9C2B-510969367696}" type="presOf" srcId="{9076FE9C-AE5F-4AC3-825B-8646FAA98014}" destId="{5E93C10D-7BC1-4C80-B45D-86861B156343}" srcOrd="0" destOrd="0" presId="urn:microsoft.com/office/officeart/2005/8/layout/hList3"/>
    <dgm:cxn modelId="{FCE8A4A4-CF7B-4990-8601-57FBCAE7110D}" type="presOf" srcId="{D1A7C598-CD47-42BF-AA14-41498DD88BA9}" destId="{30B6345A-8D75-4856-BB1C-A2B3A0B239AA}" srcOrd="0" destOrd="0" presId="urn:microsoft.com/office/officeart/2005/8/layout/hList3"/>
    <dgm:cxn modelId="{92FAABA6-64AA-4FB2-9999-F6BEEE8796DE}" type="presOf" srcId="{80933EA4-05A5-4AF3-B738-2BF523D36545}" destId="{4735CFEE-5258-46DC-BE91-50CA9F305F30}" srcOrd="0" destOrd="0" presId="urn:microsoft.com/office/officeart/2005/8/layout/hList3"/>
    <dgm:cxn modelId="{0F43C6D6-93A1-402C-AC44-775501336E9C}" srcId="{80933EA4-05A5-4AF3-B738-2BF523D36545}" destId="{D1A7C598-CD47-42BF-AA14-41498DD88BA9}" srcOrd="0" destOrd="0" parTransId="{E5CB8367-0C3C-4493-A5AA-1ACCDE7899A0}" sibTransId="{C39F7ECA-636C-4697-A66B-06B56DFE7979}"/>
    <dgm:cxn modelId="{FAEE35DB-AE25-490D-B3C0-D9BF92EE859C}" type="presOf" srcId="{DCFCE42D-5B0A-462F-9791-1833EA07F52E}" destId="{CACC7299-D7BF-449B-8D13-CC4FD7578E41}" srcOrd="0" destOrd="0" presId="urn:microsoft.com/office/officeart/2005/8/layout/hList3"/>
    <dgm:cxn modelId="{CACC0EE3-F849-4AD3-A30F-084D9DE03852}" type="presOf" srcId="{AD0148FE-5846-435A-8862-D94878931B5B}" destId="{0E1BAEB3-E64B-4B41-BCD9-3ABAC55BA1D6}" srcOrd="0" destOrd="0" presId="urn:microsoft.com/office/officeart/2005/8/layout/hList3"/>
    <dgm:cxn modelId="{099F7EA8-8B00-4D26-A0C7-088F6EB07F44}" type="presParOf" srcId="{CACC7299-D7BF-449B-8D13-CC4FD7578E41}" destId="{4735CFEE-5258-46DC-BE91-50CA9F305F30}" srcOrd="0" destOrd="0" presId="urn:microsoft.com/office/officeart/2005/8/layout/hList3"/>
    <dgm:cxn modelId="{3018D4AE-8916-41DB-B7D0-8703502C41FB}" type="presParOf" srcId="{CACC7299-D7BF-449B-8D13-CC4FD7578E41}" destId="{3E655048-0830-4EC2-8B0A-B849ACC6755B}" srcOrd="1" destOrd="0" presId="urn:microsoft.com/office/officeart/2005/8/layout/hList3"/>
    <dgm:cxn modelId="{D3069D82-F29E-4DFC-AB35-491D1EBAF169}" type="presParOf" srcId="{3E655048-0830-4EC2-8B0A-B849ACC6755B}" destId="{30B6345A-8D75-4856-BB1C-A2B3A0B239AA}" srcOrd="0" destOrd="0" presId="urn:microsoft.com/office/officeart/2005/8/layout/hList3"/>
    <dgm:cxn modelId="{92266BAB-2F83-4741-9D53-F5C2534E3622}" type="presParOf" srcId="{3E655048-0830-4EC2-8B0A-B849ACC6755B}" destId="{5E93C10D-7BC1-4C80-B45D-86861B156343}" srcOrd="1" destOrd="0" presId="urn:microsoft.com/office/officeart/2005/8/layout/hList3"/>
    <dgm:cxn modelId="{F3359E77-0EB2-42EF-BA7E-408721BCEEB0}" type="presParOf" srcId="{3E655048-0830-4EC2-8B0A-B849ACC6755B}" destId="{41700A5C-BE0B-46F5-99D9-EEAAF93B95B2}" srcOrd="2" destOrd="0" presId="urn:microsoft.com/office/officeart/2005/8/layout/hList3"/>
    <dgm:cxn modelId="{F823EC49-4EA0-4D25-AAC9-4789F1ACBA28}" type="presParOf" srcId="{3E655048-0830-4EC2-8B0A-B849ACC6755B}" destId="{0E1BAEB3-E64B-4B41-BCD9-3ABAC55BA1D6}" srcOrd="3" destOrd="0" presId="urn:microsoft.com/office/officeart/2005/8/layout/hList3"/>
    <dgm:cxn modelId="{6D55EC18-ADDE-4700-8359-093B22C01BBE}" type="presParOf" srcId="{CACC7299-D7BF-449B-8D13-CC4FD7578E41}" destId="{6F5885C1-D574-499F-9297-C0CBD4EDDF1C}" srcOrd="2" destOrd="0" presId="urn:microsoft.com/office/officeart/2005/8/layout/hList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469FB-8A3F-4099-A6E9-901697486351}">
      <dsp:nvSpPr>
        <dsp:cNvPr id="0" name=""/>
        <dsp:cNvSpPr/>
      </dsp:nvSpPr>
      <dsp:spPr>
        <a:xfrm>
          <a:off x="1996407" y="2878067"/>
          <a:ext cx="1841434" cy="1841434"/>
        </a:xfrm>
        <a:prstGeom prst="ellipse">
          <a:avLst/>
        </a:prstGeom>
        <a:blipFill rotWithShape="0">
          <a:blip xmlns:r="http://schemas.openxmlformats.org/officeDocument/2006/relationships" r:embed="rId1" cstate="email">
            <a:extLst>
              <a:ext uri="{28A0092B-C50C-407E-A947-70E740481C1C}">
                <a14:useLocalDpi xmlns:a14="http://schemas.microsoft.com/office/drawing/2010/main"/>
              </a:ext>
            </a:extLst>
          </a:blip>
          <a:srcRect/>
          <a:stretch>
            <a:fillRect l="-22000" r="-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266079" y="3147739"/>
        <a:ext cx="1302090" cy="1302090"/>
      </dsp:txXfrm>
    </dsp:sp>
    <dsp:sp modelId="{80847A97-98A7-4FFB-9286-AF8A1571319F}">
      <dsp:nvSpPr>
        <dsp:cNvPr id="0" name=""/>
        <dsp:cNvSpPr/>
      </dsp:nvSpPr>
      <dsp:spPr>
        <a:xfrm rot="13835523">
          <a:off x="478436" y="1888986"/>
          <a:ext cx="2170240" cy="52480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EA6AF0-522A-4CFB-ABC6-7971C7AD07F2}">
      <dsp:nvSpPr>
        <dsp:cNvPr id="0" name=""/>
        <dsp:cNvSpPr/>
      </dsp:nvSpPr>
      <dsp:spPr>
        <a:xfrm>
          <a:off x="0" y="613232"/>
          <a:ext cx="1749363" cy="1399490"/>
        </a:xfrm>
        <a:prstGeom prst="ellipse">
          <a:avLst/>
        </a:prstGeom>
        <a:blipFill rotWithShape="0">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775" tIns="104775" rIns="104775" bIns="104775"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256188" y="818183"/>
        <a:ext cx="1236987" cy="989588"/>
      </dsp:txXfrm>
    </dsp:sp>
    <dsp:sp modelId="{7EF2569C-B1D7-45B5-87AC-39F0C521804D}">
      <dsp:nvSpPr>
        <dsp:cNvPr id="0" name=""/>
        <dsp:cNvSpPr/>
      </dsp:nvSpPr>
      <dsp:spPr>
        <a:xfrm rot="16200000">
          <a:off x="2175284" y="1787471"/>
          <a:ext cx="1483679" cy="52480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64CDFA-604D-491F-9BDB-2A6CF4F4909A}">
      <dsp:nvSpPr>
        <dsp:cNvPr id="0" name=""/>
        <dsp:cNvSpPr/>
      </dsp:nvSpPr>
      <dsp:spPr>
        <a:xfrm>
          <a:off x="2042442" y="608291"/>
          <a:ext cx="1749363" cy="1399490"/>
        </a:xfrm>
        <a:prstGeom prst="ellipse">
          <a:avLst/>
        </a:prstGeom>
        <a:blipFill rotWithShape="0">
          <a:blip xmlns:r="http://schemas.openxmlformats.org/officeDocument/2006/relationships" r:embed="rId3" cstate="email">
            <a:extLst>
              <a:ext uri="{28A0092B-C50C-407E-A947-70E740481C1C}">
                <a14:useLocalDpi xmlns:a14="http://schemas.microsoft.com/office/drawing/2010/main"/>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775" tIns="104775" rIns="104775" bIns="104775"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2298630" y="813242"/>
        <a:ext cx="1236987" cy="989588"/>
      </dsp:txXfrm>
    </dsp:sp>
    <dsp:sp modelId="{DFAE31DA-909B-4CFF-B6E3-4A710EDC472E}">
      <dsp:nvSpPr>
        <dsp:cNvPr id="0" name=""/>
        <dsp:cNvSpPr/>
      </dsp:nvSpPr>
      <dsp:spPr>
        <a:xfrm rot="18551471">
          <a:off x="3177255" y="1877783"/>
          <a:ext cx="2184325" cy="52480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12E944-A5C0-455D-A107-2FAFEBD43553}">
      <dsp:nvSpPr>
        <dsp:cNvPr id="0" name=""/>
        <dsp:cNvSpPr/>
      </dsp:nvSpPr>
      <dsp:spPr>
        <a:xfrm>
          <a:off x="4084885" y="593970"/>
          <a:ext cx="1749363" cy="1399490"/>
        </a:xfrm>
        <a:prstGeom prst="ellipse">
          <a:avLst/>
        </a:prstGeom>
        <a:blipFill rotWithShape="0">
          <a:blip xmlns:r="http://schemas.openxmlformats.org/officeDocument/2006/relationships" r:embed="rId4" cstate="email">
            <a:extLst>
              <a:ext uri="{28A0092B-C50C-407E-A947-70E740481C1C}">
                <a14:useLocalDpi xmlns:a14="http://schemas.microsoft.com/office/drawing/2010/main"/>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775" tIns="104775" rIns="104775" bIns="104775"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4341073" y="798921"/>
        <a:ext cx="1236987" cy="9895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5CFEE-5258-46DC-BE91-50CA9F305F30}">
      <dsp:nvSpPr>
        <dsp:cNvPr id="0" name=""/>
        <dsp:cNvSpPr/>
      </dsp:nvSpPr>
      <dsp:spPr>
        <a:xfrm>
          <a:off x="0" y="235273"/>
          <a:ext cx="8934277" cy="48085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baseline="0" dirty="0">
              <a:ln>
                <a:noFill/>
              </a:ln>
              <a:solidFill>
                <a:schemeClr val="bg1"/>
              </a:solidFill>
              <a:latin typeface="Corbel" panose="020B0503020204020204" pitchFamily="34" charset="0"/>
            </a:rPr>
            <a:t>Four 4-credit courses + one non-credit language course each semester</a:t>
          </a:r>
        </a:p>
      </dsp:txBody>
      <dsp:txXfrm>
        <a:off x="0" y="235273"/>
        <a:ext cx="8934277" cy="480855"/>
      </dsp:txXfrm>
    </dsp:sp>
    <dsp:sp modelId="{30B6345A-8D75-4856-BB1C-A2B3A0B239AA}">
      <dsp:nvSpPr>
        <dsp:cNvPr id="0" name=""/>
        <dsp:cNvSpPr/>
      </dsp:nvSpPr>
      <dsp:spPr>
        <a:xfrm>
          <a:off x="17007" y="1435942"/>
          <a:ext cx="2167976" cy="2009406"/>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dirty="0">
              <a:ln>
                <a:noFill/>
              </a:ln>
              <a:solidFill>
                <a:schemeClr val="tx1"/>
              </a:solidFill>
              <a:latin typeface="Corbel" panose="020B0503020204020204" pitchFamily="34" charset="0"/>
            </a:rPr>
            <a:t>First-Year Fall</a:t>
          </a:r>
        </a:p>
        <a:p>
          <a:pPr marL="0" lvl="0" indent="0" algn="l" defTabSz="711200">
            <a:lnSpc>
              <a:spcPct val="90000"/>
            </a:lnSpc>
            <a:spcBef>
              <a:spcPct val="0"/>
            </a:spcBef>
            <a:spcAft>
              <a:spcPct val="35000"/>
            </a:spcAft>
            <a:buFont typeface="Arial" panose="020B0604020202020204" pitchFamily="34" charset="0"/>
            <a:buNone/>
          </a:pPr>
          <a:endParaRPr lang="en-US" sz="1100" kern="1200" dirty="0">
            <a:ln>
              <a:noFill/>
            </a:ln>
            <a:solidFill>
              <a:schemeClr val="accent1">
                <a:lumMod val="75000"/>
              </a:schemeClr>
            </a:solidFill>
            <a:latin typeface="Corbel" panose="020B0503020204020204" pitchFamily="34" charset="0"/>
          </a:endParaRPr>
        </a:p>
        <a:p>
          <a:pPr marL="0" lvl="0" indent="0" algn="l" defTabSz="711200">
            <a:lnSpc>
              <a:spcPct val="90000"/>
            </a:lnSpc>
            <a:spcBef>
              <a:spcPct val="0"/>
            </a:spcBef>
            <a:spcAft>
              <a:spcPct val="35000"/>
            </a:spcAft>
            <a:buFont typeface="Arial" panose="020B0604020202020204" pitchFamily="34" charset="0"/>
            <a:buNone/>
          </a:pPr>
          <a:endParaRPr lang="en-US" sz="1100" kern="1200" dirty="0">
            <a:ln>
              <a:noFill/>
            </a:ln>
            <a:solidFill>
              <a:schemeClr val="accent1">
                <a:lumMod val="75000"/>
              </a:schemeClr>
            </a:solidFill>
            <a:latin typeface="Corbel" panose="020B0503020204020204" pitchFamily="34" charset="0"/>
          </a:endParaRPr>
        </a:p>
        <a:p>
          <a:pPr marL="0" lvl="0" indent="0" algn="l" defTabSz="711200">
            <a:lnSpc>
              <a:spcPct val="90000"/>
            </a:lnSpc>
            <a:spcBef>
              <a:spcPct val="0"/>
            </a:spcBef>
            <a:spcAft>
              <a:spcPct val="35000"/>
            </a:spcAft>
            <a:buFont typeface="Arial" panose="020B0604020202020204" pitchFamily="34" charset="0"/>
            <a:buNone/>
          </a:pPr>
          <a:r>
            <a:rPr lang="en-US" sz="1100" kern="1200" dirty="0">
              <a:ln>
                <a:noFill/>
              </a:ln>
              <a:solidFill>
                <a:schemeClr val="accent1">
                  <a:lumMod val="75000"/>
                </a:schemeClr>
              </a:solidFill>
              <a:latin typeface="Corbel" panose="020B0503020204020204" pitchFamily="34" charset="0"/>
            </a:rPr>
            <a:t>World Order and Disorder</a:t>
          </a:r>
        </a:p>
        <a:p>
          <a:pPr marL="0" lvl="0" indent="0" algn="l" defTabSz="711200">
            <a:lnSpc>
              <a:spcPct val="90000"/>
            </a:lnSpc>
            <a:spcBef>
              <a:spcPct val="0"/>
            </a:spcBef>
            <a:spcAft>
              <a:spcPct val="35000"/>
            </a:spcAft>
            <a:buFont typeface="Arial" panose="020B0604020202020204" pitchFamily="34" charset="0"/>
            <a:buNone/>
          </a:pPr>
          <a:r>
            <a:rPr lang="en-US" sz="1100" kern="1200" dirty="0">
              <a:ln>
                <a:noFill/>
              </a:ln>
              <a:solidFill>
                <a:schemeClr val="accent1">
                  <a:lumMod val="75000"/>
                </a:schemeClr>
              </a:solidFill>
              <a:latin typeface="Corbel" panose="020B0503020204020204" pitchFamily="34" charset="0"/>
            </a:rPr>
            <a:t>International Economics 1 or 2</a:t>
          </a:r>
        </a:p>
        <a:p>
          <a:pPr marL="0" lvl="0" indent="0" algn="l" defTabSz="711200">
            <a:lnSpc>
              <a:spcPct val="90000"/>
            </a:lnSpc>
            <a:spcBef>
              <a:spcPct val="0"/>
            </a:spcBef>
            <a:spcAft>
              <a:spcPct val="35000"/>
            </a:spcAft>
            <a:buFont typeface="Arial" panose="020B0604020202020204" pitchFamily="34" charset="0"/>
            <a:buNone/>
          </a:pPr>
          <a:r>
            <a:rPr lang="en-US" sz="1100" kern="1200" dirty="0">
              <a:ln>
                <a:noFill/>
              </a:ln>
              <a:solidFill>
                <a:schemeClr val="accent1">
                  <a:lumMod val="75000"/>
                </a:schemeClr>
              </a:solidFill>
              <a:latin typeface="Corbel" panose="020B0503020204020204" pitchFamily="34" charset="0"/>
            </a:rPr>
            <a:t>Statistics for Data Analytics</a:t>
          </a:r>
        </a:p>
        <a:p>
          <a:pPr marL="0" lvl="0" indent="0" algn="l" defTabSz="711200">
            <a:lnSpc>
              <a:spcPct val="90000"/>
            </a:lnSpc>
            <a:spcBef>
              <a:spcPct val="0"/>
            </a:spcBef>
            <a:spcAft>
              <a:spcPct val="35000"/>
            </a:spcAft>
            <a:buFont typeface="Arial" panose="020B0604020202020204" pitchFamily="34" charset="0"/>
            <a:buNone/>
          </a:pPr>
          <a:r>
            <a:rPr lang="en-US" sz="1100" kern="1200" dirty="0">
              <a:ln>
                <a:noFill/>
              </a:ln>
              <a:solidFill>
                <a:schemeClr val="accent2">
                  <a:lumMod val="75000"/>
                </a:schemeClr>
              </a:solidFill>
              <a:latin typeface="Corbel" panose="020B0503020204020204" pitchFamily="34" charset="0"/>
            </a:rPr>
            <a:t>Functional Focus Area </a:t>
          </a:r>
        </a:p>
        <a:p>
          <a:pPr marL="0" lvl="0" indent="0" algn="l" defTabSz="711200">
            <a:lnSpc>
              <a:spcPct val="90000"/>
            </a:lnSpc>
            <a:spcBef>
              <a:spcPct val="0"/>
            </a:spcBef>
            <a:spcAft>
              <a:spcPct val="35000"/>
            </a:spcAft>
            <a:buFont typeface="Arial" panose="020B0604020202020204" pitchFamily="34" charset="0"/>
            <a:buNone/>
          </a:pPr>
          <a:r>
            <a:rPr lang="en-US" sz="1100" kern="1200" dirty="0">
              <a:ln>
                <a:noFill/>
              </a:ln>
              <a:solidFill>
                <a:schemeClr val="tx1">
                  <a:lumMod val="50000"/>
                  <a:lumOff val="50000"/>
                </a:schemeClr>
              </a:solidFill>
              <a:latin typeface="Corbel" panose="020B0503020204020204" pitchFamily="34" charset="0"/>
            </a:rPr>
            <a:t>Non-Credit Language Course</a:t>
          </a:r>
        </a:p>
        <a:p>
          <a:pPr marL="0" lvl="0" indent="0" algn="l" defTabSz="711200">
            <a:lnSpc>
              <a:spcPct val="90000"/>
            </a:lnSpc>
            <a:spcBef>
              <a:spcPct val="0"/>
            </a:spcBef>
            <a:spcAft>
              <a:spcPct val="35000"/>
            </a:spcAft>
            <a:buFont typeface="Arial" panose="020B0604020202020204" pitchFamily="34" charset="0"/>
            <a:buNone/>
          </a:pPr>
          <a:endParaRPr lang="en-US" sz="1100" kern="1200" dirty="0">
            <a:ln>
              <a:noFill/>
            </a:ln>
            <a:solidFill>
              <a:schemeClr val="tx1">
                <a:lumMod val="50000"/>
                <a:lumOff val="50000"/>
              </a:schemeClr>
            </a:solidFill>
            <a:latin typeface="Corbel" panose="020B0503020204020204" pitchFamily="34" charset="0"/>
          </a:endParaRPr>
        </a:p>
        <a:p>
          <a:pPr marL="0" lvl="0" indent="0" algn="l" defTabSz="711200">
            <a:lnSpc>
              <a:spcPct val="90000"/>
            </a:lnSpc>
            <a:spcBef>
              <a:spcPct val="0"/>
            </a:spcBef>
            <a:spcAft>
              <a:spcPct val="35000"/>
            </a:spcAft>
            <a:buFont typeface="Arial" panose="020B0604020202020204" pitchFamily="34" charset="0"/>
            <a:buNone/>
          </a:pPr>
          <a:endParaRPr lang="en-US" sz="1100" kern="1200" dirty="0">
            <a:ln>
              <a:noFill/>
            </a:ln>
            <a:solidFill>
              <a:schemeClr val="tx1">
                <a:lumMod val="50000"/>
                <a:lumOff val="50000"/>
              </a:schemeClr>
            </a:solidFill>
            <a:latin typeface="Corbel" panose="020B0503020204020204" pitchFamily="34" charset="0"/>
          </a:endParaRPr>
        </a:p>
        <a:p>
          <a:pPr marL="0" lvl="0" indent="0" algn="l" defTabSz="711200">
            <a:lnSpc>
              <a:spcPct val="90000"/>
            </a:lnSpc>
            <a:spcBef>
              <a:spcPct val="0"/>
            </a:spcBef>
            <a:spcAft>
              <a:spcPct val="35000"/>
            </a:spcAft>
            <a:buFont typeface="Arial" panose="020B0604020202020204" pitchFamily="34" charset="0"/>
            <a:buNone/>
          </a:pPr>
          <a:endParaRPr lang="en-US" sz="1100" kern="1200" dirty="0">
            <a:ln>
              <a:noFill/>
            </a:ln>
            <a:solidFill>
              <a:schemeClr val="tx1">
                <a:lumMod val="50000"/>
                <a:lumOff val="50000"/>
              </a:schemeClr>
            </a:solidFill>
            <a:latin typeface="Corbel" panose="020B0503020204020204" pitchFamily="34" charset="0"/>
          </a:endParaRPr>
        </a:p>
        <a:p>
          <a:pPr marL="0" lvl="0" indent="0" algn="l" defTabSz="711200">
            <a:lnSpc>
              <a:spcPct val="90000"/>
            </a:lnSpc>
            <a:spcBef>
              <a:spcPct val="0"/>
            </a:spcBef>
            <a:spcAft>
              <a:spcPct val="35000"/>
            </a:spcAft>
            <a:buFont typeface="Arial" panose="020B0604020202020204" pitchFamily="34" charset="0"/>
            <a:buNone/>
          </a:pPr>
          <a:endParaRPr lang="en-US" sz="1100" kern="1200" dirty="0">
            <a:ln>
              <a:noFill/>
            </a:ln>
            <a:solidFill>
              <a:schemeClr val="tx1">
                <a:lumMod val="50000"/>
                <a:lumOff val="50000"/>
              </a:schemeClr>
            </a:solidFill>
            <a:latin typeface="Corbel" panose="020B0503020204020204" pitchFamily="34" charset="0"/>
          </a:endParaRPr>
        </a:p>
      </dsp:txBody>
      <dsp:txXfrm>
        <a:off x="17007" y="1435942"/>
        <a:ext cx="2167976" cy="2009406"/>
      </dsp:txXfrm>
    </dsp:sp>
    <dsp:sp modelId="{5E93C10D-7BC1-4C80-B45D-86861B156343}">
      <dsp:nvSpPr>
        <dsp:cNvPr id="0" name=""/>
        <dsp:cNvSpPr/>
      </dsp:nvSpPr>
      <dsp:spPr>
        <a:xfrm>
          <a:off x="2170213" y="1437932"/>
          <a:ext cx="2271776" cy="2009406"/>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dirty="0">
              <a:ln>
                <a:noFill/>
              </a:ln>
              <a:solidFill>
                <a:schemeClr val="tx1"/>
              </a:solidFill>
              <a:latin typeface="Corbel" panose="020B0503020204020204" pitchFamily="34" charset="0"/>
            </a:rPr>
            <a:t>First-Year Spring</a:t>
          </a:r>
        </a:p>
        <a:p>
          <a:pPr marL="0" lvl="0" indent="0" algn="l" defTabSz="711200">
            <a:lnSpc>
              <a:spcPct val="90000"/>
            </a:lnSpc>
            <a:spcBef>
              <a:spcPct val="0"/>
            </a:spcBef>
            <a:spcAft>
              <a:spcPct val="35000"/>
            </a:spcAft>
            <a:buFont typeface="Arial" panose="020B0604020202020204" pitchFamily="34" charset="0"/>
            <a:buNone/>
          </a:pPr>
          <a:endParaRPr lang="en-US" sz="1100" kern="1200" dirty="0">
            <a:ln>
              <a:noFill/>
            </a:ln>
            <a:solidFill>
              <a:schemeClr val="accent1">
                <a:lumMod val="75000"/>
              </a:schemeClr>
            </a:solidFill>
            <a:latin typeface="Corbel" panose="020B0503020204020204" pitchFamily="34" charset="0"/>
          </a:endParaRPr>
        </a:p>
        <a:p>
          <a:pPr marL="0" lvl="0" indent="0" algn="l" defTabSz="711200">
            <a:lnSpc>
              <a:spcPct val="90000"/>
            </a:lnSpc>
            <a:spcBef>
              <a:spcPct val="0"/>
            </a:spcBef>
            <a:spcAft>
              <a:spcPct val="35000"/>
            </a:spcAft>
            <a:buFont typeface="Arial" panose="020B0604020202020204" pitchFamily="34" charset="0"/>
            <a:buNone/>
          </a:pPr>
          <a:endParaRPr lang="en-US" sz="1100" kern="1200" dirty="0">
            <a:ln>
              <a:noFill/>
            </a:ln>
            <a:solidFill>
              <a:schemeClr val="accent1">
                <a:lumMod val="75000"/>
              </a:schemeClr>
            </a:solidFill>
            <a:latin typeface="Corbel" panose="020B0503020204020204" pitchFamily="34" charset="0"/>
          </a:endParaRPr>
        </a:p>
        <a:p>
          <a:pPr marL="0" lvl="0" indent="0" algn="l" defTabSz="711200">
            <a:lnSpc>
              <a:spcPct val="90000"/>
            </a:lnSpc>
            <a:spcBef>
              <a:spcPct val="0"/>
            </a:spcBef>
            <a:spcAft>
              <a:spcPct val="35000"/>
            </a:spcAft>
            <a:buFont typeface="Arial" panose="020B0604020202020204" pitchFamily="34" charset="0"/>
            <a:buNone/>
          </a:pPr>
          <a:r>
            <a:rPr lang="en-US" sz="1100" kern="1200" dirty="0">
              <a:ln>
                <a:noFill/>
              </a:ln>
              <a:solidFill>
                <a:schemeClr val="accent1">
                  <a:lumMod val="75000"/>
                </a:schemeClr>
              </a:solidFill>
              <a:latin typeface="Corbel" panose="020B0503020204020204" pitchFamily="34" charset="0"/>
            </a:rPr>
            <a:t>Leadership, Ethics &amp; </a:t>
          </a:r>
          <a:r>
            <a:rPr lang="en-US" sz="1100" kern="1200" dirty="0" err="1">
              <a:ln>
                <a:noFill/>
              </a:ln>
              <a:solidFill>
                <a:schemeClr val="accent1">
                  <a:lumMod val="75000"/>
                </a:schemeClr>
              </a:solidFill>
              <a:latin typeface="Corbel" panose="020B0503020204020204" pitchFamily="34" charset="0"/>
            </a:rPr>
            <a:t>Decisionmaking</a:t>
          </a:r>
          <a:r>
            <a:rPr lang="en-US" sz="1100" kern="1200" dirty="0">
              <a:ln>
                <a:noFill/>
              </a:ln>
              <a:solidFill>
                <a:schemeClr val="accent1">
                  <a:lumMod val="75000"/>
                </a:schemeClr>
              </a:solidFill>
              <a:latin typeface="Corbel" panose="020B0503020204020204" pitchFamily="34" charset="0"/>
            </a:rPr>
            <a:t> </a:t>
          </a:r>
        </a:p>
        <a:p>
          <a:pPr marL="0" lvl="0" indent="0" algn="l" defTabSz="711200">
            <a:lnSpc>
              <a:spcPct val="90000"/>
            </a:lnSpc>
            <a:spcBef>
              <a:spcPct val="0"/>
            </a:spcBef>
            <a:spcAft>
              <a:spcPct val="35000"/>
            </a:spcAft>
            <a:buFont typeface="Arial" panose="020B0604020202020204" pitchFamily="34" charset="0"/>
            <a:buNone/>
          </a:pPr>
          <a:r>
            <a:rPr lang="en-US" sz="1100" kern="1200" dirty="0">
              <a:ln>
                <a:noFill/>
              </a:ln>
              <a:solidFill>
                <a:schemeClr val="accent1">
                  <a:lumMod val="75000"/>
                </a:schemeClr>
              </a:solidFill>
              <a:latin typeface="Corbel" panose="020B0503020204020204" pitchFamily="34" charset="0"/>
            </a:rPr>
            <a:t>International Economics 1 or 2</a:t>
          </a:r>
        </a:p>
        <a:p>
          <a:pPr marL="0" lvl="0" indent="0" algn="l" defTabSz="711200">
            <a:lnSpc>
              <a:spcPct val="90000"/>
            </a:lnSpc>
            <a:spcBef>
              <a:spcPct val="0"/>
            </a:spcBef>
            <a:spcAft>
              <a:spcPct val="35000"/>
            </a:spcAft>
            <a:buFont typeface="Arial" panose="020B0604020202020204" pitchFamily="34" charset="0"/>
            <a:buNone/>
          </a:pPr>
          <a:r>
            <a:rPr lang="en-US" sz="1100" kern="1200" dirty="0">
              <a:ln>
                <a:noFill/>
              </a:ln>
              <a:solidFill>
                <a:schemeClr val="accent2">
                  <a:lumMod val="75000"/>
                </a:schemeClr>
              </a:solidFill>
              <a:latin typeface="Corbel" panose="020B0503020204020204" pitchFamily="34" charset="0"/>
            </a:rPr>
            <a:t>Functional Focus Area </a:t>
          </a:r>
        </a:p>
        <a:p>
          <a:pPr marL="0" lvl="0" indent="0" algn="l" defTabSz="711200">
            <a:lnSpc>
              <a:spcPct val="90000"/>
            </a:lnSpc>
            <a:spcBef>
              <a:spcPct val="0"/>
            </a:spcBef>
            <a:spcAft>
              <a:spcPct val="35000"/>
            </a:spcAft>
            <a:buFont typeface="Arial" panose="020B0604020202020204" pitchFamily="34" charset="0"/>
            <a:buNone/>
          </a:pPr>
          <a:r>
            <a:rPr lang="en-US" sz="1100" kern="1200" dirty="0">
              <a:ln>
                <a:noFill/>
              </a:ln>
              <a:solidFill>
                <a:srgbClr val="7030A0"/>
              </a:solidFill>
              <a:latin typeface="Corbel" panose="020B0503020204020204" pitchFamily="34" charset="0"/>
            </a:rPr>
            <a:t>Regional Focus Area </a:t>
          </a:r>
        </a:p>
        <a:p>
          <a:pPr marL="0" lvl="0" indent="0" algn="l" defTabSz="711200">
            <a:lnSpc>
              <a:spcPct val="90000"/>
            </a:lnSpc>
            <a:spcBef>
              <a:spcPct val="0"/>
            </a:spcBef>
            <a:spcAft>
              <a:spcPct val="35000"/>
            </a:spcAft>
            <a:buFont typeface="Arial" panose="020B0604020202020204" pitchFamily="34" charset="0"/>
            <a:buNone/>
          </a:pPr>
          <a:r>
            <a:rPr lang="en-US" sz="1100" kern="1200" dirty="0">
              <a:ln>
                <a:noFill/>
              </a:ln>
              <a:solidFill>
                <a:schemeClr val="tx1">
                  <a:lumMod val="50000"/>
                  <a:lumOff val="50000"/>
                </a:schemeClr>
              </a:solidFill>
              <a:latin typeface="Corbel" panose="020B0503020204020204" pitchFamily="34" charset="0"/>
            </a:rPr>
            <a:t>Non-Credit Language Course</a:t>
          </a:r>
        </a:p>
        <a:p>
          <a:pPr marL="0" lvl="0" indent="0" algn="l" defTabSz="711200">
            <a:lnSpc>
              <a:spcPct val="90000"/>
            </a:lnSpc>
            <a:spcBef>
              <a:spcPct val="0"/>
            </a:spcBef>
            <a:spcAft>
              <a:spcPct val="35000"/>
            </a:spcAft>
            <a:buFont typeface="Arial" panose="020B0604020202020204" pitchFamily="34" charset="0"/>
            <a:buNone/>
          </a:pPr>
          <a:endParaRPr lang="en-US" sz="1100" kern="1200" dirty="0">
            <a:ln>
              <a:noFill/>
            </a:ln>
            <a:solidFill>
              <a:schemeClr val="tx1">
                <a:lumMod val="50000"/>
                <a:lumOff val="50000"/>
              </a:schemeClr>
            </a:solidFill>
            <a:latin typeface="Corbel" panose="020B0503020204020204" pitchFamily="34" charset="0"/>
          </a:endParaRPr>
        </a:p>
        <a:p>
          <a:pPr marL="0" lvl="0" indent="0" algn="l" defTabSz="711200">
            <a:lnSpc>
              <a:spcPct val="90000"/>
            </a:lnSpc>
            <a:spcBef>
              <a:spcPct val="0"/>
            </a:spcBef>
            <a:spcAft>
              <a:spcPct val="35000"/>
            </a:spcAft>
            <a:buFont typeface="Arial" panose="020B0604020202020204" pitchFamily="34" charset="0"/>
            <a:buNone/>
          </a:pPr>
          <a:endParaRPr lang="en-US" sz="1100" kern="1200" dirty="0">
            <a:ln>
              <a:noFill/>
            </a:ln>
            <a:solidFill>
              <a:schemeClr val="tx1">
                <a:lumMod val="50000"/>
                <a:lumOff val="50000"/>
              </a:schemeClr>
            </a:solidFill>
            <a:latin typeface="Corbel" panose="020B0503020204020204" pitchFamily="34" charset="0"/>
          </a:endParaRPr>
        </a:p>
        <a:p>
          <a:pPr marL="0" lvl="0" indent="0" algn="l" defTabSz="711200">
            <a:lnSpc>
              <a:spcPct val="90000"/>
            </a:lnSpc>
            <a:spcBef>
              <a:spcPct val="0"/>
            </a:spcBef>
            <a:spcAft>
              <a:spcPct val="35000"/>
            </a:spcAft>
            <a:buFont typeface="Arial" panose="020B0604020202020204" pitchFamily="34" charset="0"/>
            <a:buNone/>
          </a:pPr>
          <a:endParaRPr lang="en-US" sz="1100" kern="1200" dirty="0">
            <a:ln>
              <a:noFill/>
            </a:ln>
            <a:solidFill>
              <a:schemeClr val="tx1">
                <a:lumMod val="50000"/>
                <a:lumOff val="50000"/>
              </a:schemeClr>
            </a:solidFill>
            <a:latin typeface="Corbel" panose="020B0503020204020204" pitchFamily="34" charset="0"/>
          </a:endParaRPr>
        </a:p>
        <a:p>
          <a:pPr marL="0" lvl="0" indent="0" algn="l" defTabSz="711200">
            <a:lnSpc>
              <a:spcPct val="90000"/>
            </a:lnSpc>
            <a:spcBef>
              <a:spcPct val="0"/>
            </a:spcBef>
            <a:spcAft>
              <a:spcPct val="35000"/>
            </a:spcAft>
            <a:buFont typeface="Arial" panose="020B0604020202020204" pitchFamily="34" charset="0"/>
            <a:buNone/>
          </a:pPr>
          <a:endParaRPr lang="en-US" sz="1100" kern="1200" dirty="0">
            <a:ln>
              <a:noFill/>
            </a:ln>
            <a:solidFill>
              <a:schemeClr val="tx1">
                <a:lumMod val="50000"/>
                <a:lumOff val="50000"/>
              </a:schemeClr>
            </a:solidFill>
            <a:latin typeface="Corbel" panose="020B0503020204020204" pitchFamily="34" charset="0"/>
          </a:endParaRPr>
        </a:p>
      </dsp:txBody>
      <dsp:txXfrm>
        <a:off x="2170213" y="1437932"/>
        <a:ext cx="2271776" cy="2009406"/>
      </dsp:txXfrm>
    </dsp:sp>
    <dsp:sp modelId="{41700A5C-BE0B-46F5-99D9-EEAAF93B95B2}">
      <dsp:nvSpPr>
        <dsp:cNvPr id="0" name=""/>
        <dsp:cNvSpPr/>
      </dsp:nvSpPr>
      <dsp:spPr>
        <a:xfrm>
          <a:off x="4441990" y="1437932"/>
          <a:ext cx="2214677" cy="2009406"/>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n>
                <a:noFill/>
              </a:ln>
              <a:solidFill>
                <a:schemeClr val="tx1"/>
              </a:solidFill>
              <a:latin typeface="Corbel" panose="020B0503020204020204" pitchFamily="34" charset="0"/>
            </a:rPr>
            <a:t>Second-Year Fall</a:t>
          </a:r>
        </a:p>
        <a:p>
          <a:pPr marL="0" lvl="0" indent="0" algn="l" defTabSz="711200">
            <a:lnSpc>
              <a:spcPct val="90000"/>
            </a:lnSpc>
            <a:spcBef>
              <a:spcPct val="0"/>
            </a:spcBef>
            <a:spcAft>
              <a:spcPct val="35000"/>
            </a:spcAft>
            <a:buFont typeface="Arial" panose="020B0604020202020204" pitchFamily="34" charset="0"/>
            <a:buNone/>
          </a:pPr>
          <a:endParaRPr lang="en-US" sz="1100" kern="1200" dirty="0">
            <a:ln>
              <a:noFill/>
            </a:ln>
            <a:solidFill>
              <a:schemeClr val="accent1">
                <a:lumMod val="75000"/>
              </a:schemeClr>
            </a:solidFill>
            <a:latin typeface="Corbel" panose="020B0503020204020204" pitchFamily="34" charset="0"/>
          </a:endParaRPr>
        </a:p>
        <a:p>
          <a:pPr marL="0" lvl="0" indent="0" algn="l" defTabSz="711200">
            <a:lnSpc>
              <a:spcPct val="90000"/>
            </a:lnSpc>
            <a:spcBef>
              <a:spcPct val="0"/>
            </a:spcBef>
            <a:spcAft>
              <a:spcPct val="35000"/>
            </a:spcAft>
            <a:buFont typeface="Arial" panose="020B0604020202020204" pitchFamily="34" charset="0"/>
            <a:buNone/>
          </a:pPr>
          <a:endParaRPr lang="en-US" sz="1100" kern="1200" dirty="0">
            <a:ln>
              <a:noFill/>
            </a:ln>
            <a:solidFill>
              <a:schemeClr val="accent1">
                <a:lumMod val="75000"/>
              </a:schemeClr>
            </a:solidFill>
            <a:latin typeface="Corbel" panose="020B0503020204020204" pitchFamily="34" charset="0"/>
          </a:endParaRPr>
        </a:p>
        <a:p>
          <a:pPr marL="0" lvl="0" indent="0" algn="l" defTabSz="711200">
            <a:lnSpc>
              <a:spcPct val="90000"/>
            </a:lnSpc>
            <a:spcBef>
              <a:spcPct val="0"/>
            </a:spcBef>
            <a:spcAft>
              <a:spcPct val="35000"/>
            </a:spcAft>
            <a:buFont typeface="Arial" panose="020B0604020202020204" pitchFamily="34" charset="0"/>
            <a:buNone/>
          </a:pPr>
          <a:r>
            <a:rPr lang="en-US" sz="1100" kern="1200" dirty="0">
              <a:ln>
                <a:noFill/>
              </a:ln>
              <a:solidFill>
                <a:schemeClr val="accent1">
                  <a:lumMod val="75000"/>
                </a:schemeClr>
              </a:solidFill>
              <a:latin typeface="Corbel" panose="020B0503020204020204" pitchFamily="34" charset="0"/>
            </a:rPr>
            <a:t>Research Methods</a:t>
          </a:r>
        </a:p>
        <a:p>
          <a:pPr marL="0" lvl="0" indent="0" algn="l" defTabSz="711200">
            <a:lnSpc>
              <a:spcPct val="90000"/>
            </a:lnSpc>
            <a:spcBef>
              <a:spcPct val="0"/>
            </a:spcBef>
            <a:spcAft>
              <a:spcPct val="35000"/>
            </a:spcAft>
            <a:buFont typeface="Arial" panose="020B0604020202020204" pitchFamily="34" charset="0"/>
            <a:buNone/>
          </a:pPr>
          <a:r>
            <a:rPr lang="en-US" sz="1100" kern="1200" dirty="0">
              <a:ln>
                <a:noFill/>
              </a:ln>
              <a:solidFill>
                <a:schemeClr val="accent2">
                  <a:lumMod val="75000"/>
                </a:schemeClr>
              </a:solidFill>
              <a:latin typeface="Corbel" panose="020B0503020204020204" pitchFamily="34" charset="0"/>
            </a:rPr>
            <a:t>Functional Focus Area</a:t>
          </a:r>
        </a:p>
        <a:p>
          <a:pPr marL="0" lvl="0" indent="0" algn="l" defTabSz="711200">
            <a:lnSpc>
              <a:spcPct val="90000"/>
            </a:lnSpc>
            <a:spcBef>
              <a:spcPct val="0"/>
            </a:spcBef>
            <a:spcAft>
              <a:spcPct val="35000"/>
            </a:spcAft>
            <a:buFont typeface="Arial" panose="020B0604020202020204" pitchFamily="34" charset="0"/>
            <a:buNone/>
          </a:pPr>
          <a:r>
            <a:rPr lang="en-US" sz="1100" kern="1200" dirty="0">
              <a:ln>
                <a:noFill/>
              </a:ln>
              <a:solidFill>
                <a:srgbClr val="7030A0"/>
              </a:solidFill>
              <a:latin typeface="Corbel" panose="020B0503020204020204" pitchFamily="34" charset="0"/>
            </a:rPr>
            <a:t>Regional Focus Area</a:t>
          </a:r>
        </a:p>
        <a:p>
          <a:pPr marL="0" lvl="0" indent="0" algn="l" defTabSz="711200">
            <a:lnSpc>
              <a:spcPct val="90000"/>
            </a:lnSpc>
            <a:spcBef>
              <a:spcPct val="0"/>
            </a:spcBef>
            <a:spcAft>
              <a:spcPct val="35000"/>
            </a:spcAft>
            <a:buFont typeface="Arial" panose="020B0604020202020204" pitchFamily="34" charset="0"/>
            <a:buNone/>
          </a:pPr>
          <a:r>
            <a:rPr lang="en-US" sz="1100" kern="1200" dirty="0">
              <a:ln>
                <a:noFill/>
              </a:ln>
              <a:solidFill>
                <a:schemeClr val="tx1"/>
              </a:solidFill>
              <a:latin typeface="Corbel" panose="020B0503020204020204" pitchFamily="34" charset="0"/>
            </a:rPr>
            <a:t>Capstone or Elective</a:t>
          </a:r>
        </a:p>
        <a:p>
          <a:pPr marL="0" lvl="0" indent="0" algn="l" defTabSz="711200">
            <a:lnSpc>
              <a:spcPct val="90000"/>
            </a:lnSpc>
            <a:spcBef>
              <a:spcPct val="0"/>
            </a:spcBef>
            <a:spcAft>
              <a:spcPct val="35000"/>
            </a:spcAft>
            <a:buFont typeface="Arial" panose="020B0604020202020204" pitchFamily="34" charset="0"/>
            <a:buNone/>
          </a:pPr>
          <a:r>
            <a:rPr lang="en-US" sz="1100" kern="1200" dirty="0">
              <a:ln>
                <a:noFill/>
              </a:ln>
              <a:solidFill>
                <a:schemeClr val="tx1">
                  <a:lumMod val="50000"/>
                  <a:lumOff val="50000"/>
                </a:schemeClr>
              </a:solidFill>
              <a:latin typeface="Corbel" panose="020B0503020204020204" pitchFamily="34" charset="0"/>
            </a:rPr>
            <a:t>Non-Credit Language Course</a:t>
          </a:r>
        </a:p>
        <a:p>
          <a:pPr marL="0" lvl="0" indent="0" algn="l" defTabSz="711200">
            <a:lnSpc>
              <a:spcPct val="90000"/>
            </a:lnSpc>
            <a:spcBef>
              <a:spcPct val="0"/>
            </a:spcBef>
            <a:spcAft>
              <a:spcPct val="35000"/>
            </a:spcAft>
            <a:buFont typeface="Arial" panose="020B0604020202020204" pitchFamily="34" charset="0"/>
            <a:buNone/>
          </a:pPr>
          <a:endParaRPr lang="en-US" sz="1100" kern="1200" dirty="0">
            <a:ln>
              <a:noFill/>
            </a:ln>
            <a:solidFill>
              <a:schemeClr val="tx1">
                <a:lumMod val="50000"/>
                <a:lumOff val="50000"/>
              </a:schemeClr>
            </a:solidFill>
            <a:latin typeface="Corbel" panose="020B0503020204020204" pitchFamily="34" charset="0"/>
          </a:endParaRPr>
        </a:p>
        <a:p>
          <a:pPr marL="0" lvl="0" indent="0" algn="l" defTabSz="711200">
            <a:lnSpc>
              <a:spcPct val="90000"/>
            </a:lnSpc>
            <a:spcBef>
              <a:spcPct val="0"/>
            </a:spcBef>
            <a:spcAft>
              <a:spcPct val="35000"/>
            </a:spcAft>
            <a:buFont typeface="Arial" panose="020B0604020202020204" pitchFamily="34" charset="0"/>
            <a:buNone/>
          </a:pPr>
          <a:endParaRPr lang="en-US" sz="1100" kern="1200" dirty="0">
            <a:ln>
              <a:noFill/>
            </a:ln>
            <a:solidFill>
              <a:schemeClr val="tx1">
                <a:lumMod val="50000"/>
                <a:lumOff val="50000"/>
              </a:schemeClr>
            </a:solidFill>
            <a:latin typeface="Corbel" panose="020B0503020204020204" pitchFamily="34" charset="0"/>
          </a:endParaRPr>
        </a:p>
        <a:p>
          <a:pPr marL="0" lvl="0" indent="0" algn="l" defTabSz="711200">
            <a:lnSpc>
              <a:spcPct val="90000"/>
            </a:lnSpc>
            <a:spcBef>
              <a:spcPct val="0"/>
            </a:spcBef>
            <a:spcAft>
              <a:spcPct val="35000"/>
            </a:spcAft>
            <a:buFont typeface="Arial" panose="020B0604020202020204" pitchFamily="34" charset="0"/>
            <a:buNone/>
          </a:pPr>
          <a:endParaRPr lang="en-US" sz="1100" kern="1200" dirty="0">
            <a:ln>
              <a:noFill/>
            </a:ln>
            <a:solidFill>
              <a:schemeClr val="tx1">
                <a:lumMod val="50000"/>
                <a:lumOff val="50000"/>
              </a:schemeClr>
            </a:solidFill>
            <a:latin typeface="Corbel" panose="020B0503020204020204" pitchFamily="34" charset="0"/>
          </a:endParaRPr>
        </a:p>
        <a:p>
          <a:pPr marL="0" lvl="0" indent="0" algn="l" defTabSz="711200">
            <a:lnSpc>
              <a:spcPct val="90000"/>
            </a:lnSpc>
            <a:spcBef>
              <a:spcPct val="0"/>
            </a:spcBef>
            <a:spcAft>
              <a:spcPct val="35000"/>
            </a:spcAft>
            <a:buFont typeface="Arial" panose="020B0604020202020204" pitchFamily="34" charset="0"/>
            <a:buNone/>
          </a:pPr>
          <a:endParaRPr lang="en-US" sz="1100" kern="1200" dirty="0">
            <a:ln>
              <a:noFill/>
            </a:ln>
            <a:solidFill>
              <a:schemeClr val="tx1">
                <a:lumMod val="50000"/>
                <a:lumOff val="50000"/>
              </a:schemeClr>
            </a:solidFill>
            <a:latin typeface="Corbel" panose="020B0503020204020204" pitchFamily="34" charset="0"/>
          </a:endParaRPr>
        </a:p>
      </dsp:txBody>
      <dsp:txXfrm>
        <a:off x="4441990" y="1437932"/>
        <a:ext cx="2214677" cy="2009406"/>
      </dsp:txXfrm>
    </dsp:sp>
    <dsp:sp modelId="{0E1BAEB3-E64B-4B41-BCD9-3ABAC55BA1D6}">
      <dsp:nvSpPr>
        <dsp:cNvPr id="0" name=""/>
        <dsp:cNvSpPr/>
      </dsp:nvSpPr>
      <dsp:spPr>
        <a:xfrm>
          <a:off x="6656667" y="1437932"/>
          <a:ext cx="2275372" cy="2009406"/>
        </a:xfrm>
        <a:prstGeom prst="rect">
          <a:avLst/>
        </a:prstGeom>
        <a:no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dirty="0">
              <a:ln>
                <a:noFill/>
              </a:ln>
              <a:solidFill>
                <a:schemeClr val="tx1"/>
              </a:solidFill>
              <a:latin typeface="Corbel" panose="020B0503020204020204" pitchFamily="34" charset="0"/>
            </a:rPr>
            <a:t>Second-Year Spring</a:t>
          </a:r>
        </a:p>
        <a:p>
          <a:pPr marL="0" lvl="0" indent="0" algn="l" defTabSz="711200">
            <a:lnSpc>
              <a:spcPct val="90000"/>
            </a:lnSpc>
            <a:spcBef>
              <a:spcPct val="0"/>
            </a:spcBef>
            <a:spcAft>
              <a:spcPct val="35000"/>
            </a:spcAft>
            <a:buFont typeface="Arial" panose="020B0604020202020204" pitchFamily="34" charset="0"/>
            <a:buNone/>
          </a:pPr>
          <a:endParaRPr lang="en-US" sz="1100" kern="1200" dirty="0">
            <a:ln>
              <a:noFill/>
            </a:ln>
            <a:solidFill>
              <a:srgbClr val="7030A0"/>
            </a:solidFill>
            <a:latin typeface="Corbel" panose="020B0503020204020204" pitchFamily="34" charset="0"/>
          </a:endParaRPr>
        </a:p>
        <a:p>
          <a:pPr marL="0" lvl="0" indent="0" algn="l" defTabSz="711200">
            <a:lnSpc>
              <a:spcPct val="90000"/>
            </a:lnSpc>
            <a:spcBef>
              <a:spcPct val="0"/>
            </a:spcBef>
            <a:spcAft>
              <a:spcPct val="35000"/>
            </a:spcAft>
            <a:buFont typeface="Arial" panose="020B0604020202020204" pitchFamily="34" charset="0"/>
            <a:buNone/>
          </a:pPr>
          <a:endParaRPr lang="en-US" sz="1100" kern="1200" dirty="0">
            <a:ln>
              <a:noFill/>
            </a:ln>
            <a:solidFill>
              <a:srgbClr val="7030A0"/>
            </a:solidFill>
            <a:latin typeface="Corbel" panose="020B0503020204020204" pitchFamily="34" charset="0"/>
          </a:endParaRPr>
        </a:p>
        <a:p>
          <a:pPr marL="0" lvl="0" indent="0" algn="l" defTabSz="711200">
            <a:lnSpc>
              <a:spcPct val="90000"/>
            </a:lnSpc>
            <a:spcBef>
              <a:spcPct val="0"/>
            </a:spcBef>
            <a:spcAft>
              <a:spcPct val="35000"/>
            </a:spcAft>
            <a:buFont typeface="Arial" panose="020B0604020202020204" pitchFamily="34" charset="0"/>
            <a:buNone/>
          </a:pPr>
          <a:r>
            <a:rPr lang="en-US" sz="1100" kern="1200" dirty="0">
              <a:ln>
                <a:noFill/>
              </a:ln>
              <a:solidFill>
                <a:srgbClr val="7030A0"/>
              </a:solidFill>
              <a:latin typeface="Corbel" panose="020B0503020204020204" pitchFamily="34" charset="0"/>
            </a:rPr>
            <a:t>Regional Focus Area</a:t>
          </a:r>
        </a:p>
        <a:p>
          <a:pPr marL="0" lvl="0" indent="0" algn="l" defTabSz="711200">
            <a:lnSpc>
              <a:spcPct val="90000"/>
            </a:lnSpc>
            <a:spcBef>
              <a:spcPct val="0"/>
            </a:spcBef>
            <a:spcAft>
              <a:spcPct val="35000"/>
            </a:spcAft>
            <a:buFont typeface="Arial" panose="020B0604020202020204" pitchFamily="34" charset="0"/>
            <a:buNone/>
          </a:pPr>
          <a:r>
            <a:rPr lang="en-US" sz="1100" kern="1200" dirty="0">
              <a:ln>
                <a:noFill/>
              </a:ln>
              <a:solidFill>
                <a:schemeClr val="tx1"/>
              </a:solidFill>
              <a:latin typeface="Corbel" panose="020B0503020204020204" pitchFamily="34" charset="0"/>
            </a:rPr>
            <a:t>Capstone or Elective</a:t>
          </a:r>
        </a:p>
        <a:p>
          <a:pPr marL="0" lvl="0" indent="0" algn="l" defTabSz="711200">
            <a:lnSpc>
              <a:spcPct val="90000"/>
            </a:lnSpc>
            <a:spcBef>
              <a:spcPct val="0"/>
            </a:spcBef>
            <a:spcAft>
              <a:spcPct val="35000"/>
            </a:spcAft>
            <a:buFont typeface="Arial" panose="020B0604020202020204" pitchFamily="34" charset="0"/>
            <a:buNone/>
          </a:pPr>
          <a:r>
            <a:rPr lang="en-US" sz="1100" kern="1200" dirty="0">
              <a:ln>
                <a:noFill/>
              </a:ln>
              <a:solidFill>
                <a:schemeClr val="tx1"/>
              </a:solidFill>
              <a:latin typeface="Corbel" panose="020B0503020204020204" pitchFamily="34" charset="0"/>
            </a:rPr>
            <a:t>Elective	</a:t>
          </a:r>
        </a:p>
        <a:p>
          <a:pPr marL="0" lvl="0" indent="0" algn="l" defTabSz="711200">
            <a:lnSpc>
              <a:spcPct val="90000"/>
            </a:lnSpc>
            <a:spcBef>
              <a:spcPct val="0"/>
            </a:spcBef>
            <a:spcAft>
              <a:spcPct val="35000"/>
            </a:spcAft>
            <a:buFont typeface="Arial" panose="020B0604020202020204" pitchFamily="34" charset="0"/>
            <a:buNone/>
          </a:pPr>
          <a:r>
            <a:rPr lang="en-US" sz="1100" kern="1200" dirty="0">
              <a:ln>
                <a:noFill/>
              </a:ln>
              <a:solidFill>
                <a:schemeClr val="tx1"/>
              </a:solidFill>
              <a:latin typeface="Corbel" panose="020B0503020204020204" pitchFamily="34" charset="0"/>
            </a:rPr>
            <a:t>Elective</a:t>
          </a:r>
        </a:p>
        <a:p>
          <a:pPr marL="0" lvl="0" indent="0" algn="l" defTabSz="711200">
            <a:lnSpc>
              <a:spcPct val="90000"/>
            </a:lnSpc>
            <a:spcBef>
              <a:spcPct val="0"/>
            </a:spcBef>
            <a:spcAft>
              <a:spcPct val="35000"/>
            </a:spcAft>
            <a:buFont typeface="Arial" panose="020B0604020202020204" pitchFamily="34" charset="0"/>
            <a:buNone/>
          </a:pPr>
          <a:r>
            <a:rPr lang="en-US" sz="1100" kern="1200" dirty="0">
              <a:ln>
                <a:noFill/>
              </a:ln>
              <a:solidFill>
                <a:schemeClr val="tx1">
                  <a:lumMod val="50000"/>
                  <a:lumOff val="50000"/>
                </a:schemeClr>
              </a:solidFill>
              <a:latin typeface="Corbel" panose="020B0503020204020204" pitchFamily="34" charset="0"/>
            </a:rPr>
            <a:t>Non-Credit Language Course</a:t>
          </a:r>
        </a:p>
        <a:p>
          <a:pPr marL="0" lvl="0" indent="0" algn="l" defTabSz="711200">
            <a:lnSpc>
              <a:spcPct val="90000"/>
            </a:lnSpc>
            <a:spcBef>
              <a:spcPct val="0"/>
            </a:spcBef>
            <a:spcAft>
              <a:spcPct val="35000"/>
            </a:spcAft>
            <a:buFont typeface="Arial" panose="020B0604020202020204" pitchFamily="34" charset="0"/>
            <a:buNone/>
          </a:pPr>
          <a:endParaRPr lang="en-US" sz="1100" kern="1200" dirty="0">
            <a:ln>
              <a:noFill/>
            </a:ln>
            <a:solidFill>
              <a:schemeClr val="tx1">
                <a:lumMod val="50000"/>
                <a:lumOff val="50000"/>
              </a:schemeClr>
            </a:solidFill>
            <a:latin typeface="Corbel" panose="020B0503020204020204" pitchFamily="34" charset="0"/>
          </a:endParaRPr>
        </a:p>
        <a:p>
          <a:pPr marL="0" lvl="0" indent="0" algn="l" defTabSz="711200">
            <a:lnSpc>
              <a:spcPct val="90000"/>
            </a:lnSpc>
            <a:spcBef>
              <a:spcPct val="0"/>
            </a:spcBef>
            <a:spcAft>
              <a:spcPct val="35000"/>
            </a:spcAft>
            <a:buFont typeface="Arial" panose="020B0604020202020204" pitchFamily="34" charset="0"/>
            <a:buNone/>
          </a:pPr>
          <a:endParaRPr lang="en-US" sz="1100" kern="1200" dirty="0">
            <a:ln>
              <a:noFill/>
            </a:ln>
            <a:solidFill>
              <a:schemeClr val="tx1">
                <a:lumMod val="50000"/>
                <a:lumOff val="50000"/>
              </a:schemeClr>
            </a:solidFill>
            <a:latin typeface="Corbel" panose="020B0503020204020204" pitchFamily="34" charset="0"/>
          </a:endParaRPr>
        </a:p>
        <a:p>
          <a:pPr marL="0" lvl="0" indent="0" algn="l" defTabSz="711200">
            <a:lnSpc>
              <a:spcPct val="90000"/>
            </a:lnSpc>
            <a:spcBef>
              <a:spcPct val="0"/>
            </a:spcBef>
            <a:spcAft>
              <a:spcPct val="35000"/>
            </a:spcAft>
            <a:buFont typeface="Arial" panose="020B0604020202020204" pitchFamily="34" charset="0"/>
            <a:buNone/>
          </a:pPr>
          <a:endParaRPr lang="en-US" sz="1100" kern="1200" dirty="0">
            <a:ln>
              <a:noFill/>
            </a:ln>
            <a:solidFill>
              <a:schemeClr val="tx1">
                <a:lumMod val="50000"/>
                <a:lumOff val="50000"/>
              </a:schemeClr>
            </a:solidFill>
            <a:latin typeface="Corbel" panose="020B0503020204020204" pitchFamily="34" charset="0"/>
          </a:endParaRPr>
        </a:p>
        <a:p>
          <a:pPr marL="0" lvl="0" indent="0" algn="l" defTabSz="711200">
            <a:lnSpc>
              <a:spcPct val="90000"/>
            </a:lnSpc>
            <a:spcBef>
              <a:spcPct val="0"/>
            </a:spcBef>
            <a:spcAft>
              <a:spcPct val="35000"/>
            </a:spcAft>
            <a:buFont typeface="Arial" panose="020B0604020202020204" pitchFamily="34" charset="0"/>
            <a:buNone/>
          </a:pPr>
          <a:endParaRPr lang="en-US" sz="1100" kern="1200" dirty="0">
            <a:ln>
              <a:noFill/>
            </a:ln>
            <a:solidFill>
              <a:schemeClr val="tx1">
                <a:lumMod val="50000"/>
                <a:lumOff val="50000"/>
              </a:schemeClr>
            </a:solidFill>
            <a:latin typeface="Corbel" panose="020B0503020204020204" pitchFamily="34" charset="0"/>
          </a:endParaRPr>
        </a:p>
      </dsp:txBody>
      <dsp:txXfrm>
        <a:off x="6656667" y="1437932"/>
        <a:ext cx="2275372" cy="2009406"/>
      </dsp:txXfrm>
    </dsp:sp>
    <dsp:sp modelId="{6F5885C1-D574-499F-9297-C0CBD4EDDF1C}">
      <dsp:nvSpPr>
        <dsp:cNvPr id="0" name=""/>
        <dsp:cNvSpPr/>
      </dsp:nvSpPr>
      <dsp:spPr>
        <a:xfrm flipV="1">
          <a:off x="0" y="3781134"/>
          <a:ext cx="8934277" cy="10145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CF985B-7349-4373-9BAA-0D2783EE660E}" type="datetimeFigureOut">
              <a:rPr lang="en-US" smtClean="0"/>
              <a:t>4/12/2024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05F5D7-ABD8-4718-AD11-A3EC1341FF93}" type="slidenum">
              <a:rPr lang="en-US" smtClean="0"/>
              <a:t>‹#›</a:t>
            </a:fld>
            <a:endParaRPr lang="en-US"/>
          </a:p>
        </p:txBody>
      </p:sp>
    </p:spTree>
    <p:extLst>
      <p:ext uri="{BB962C8B-B14F-4D97-AF65-F5344CB8AC3E}">
        <p14:creationId xmlns:p14="http://schemas.microsoft.com/office/powerpoint/2010/main" val="115792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2E8B26-ADD6-4020-899D-59602DFE87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768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2E8B26-ADD6-4020-899D-59602DFE87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494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2E8B26-ADD6-4020-899D-59602DFE87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136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2E8B26-ADD6-4020-899D-59602DFE87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425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2E8B26-ADD6-4020-899D-59602DFE87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307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2E8B26-ADD6-4020-899D-59602DFE87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2326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2E8B26-ADD6-4020-899D-59602DFE87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943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2E8B26-ADD6-4020-899D-59602DFE87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019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Can participate in fall semester exchange but should consider how it will impact enrollment in 3 SAIS semesters</a:t>
            </a:r>
          </a:p>
          <a:p>
            <a:pPr marL="171450" indent="-171450">
              <a:buFontTx/>
              <a:buChar char="-"/>
            </a:pPr>
            <a:r>
              <a:rPr lang="en-US" dirty="0"/>
              <a:t>Reduced to 1 fall and 2 spring semesters. Think about fall/spring only courses</a:t>
            </a:r>
          </a:p>
          <a:p>
            <a:pPr marL="171450" indent="-171450">
              <a:buFontTx/>
              <a:buChar char="-"/>
            </a:pPr>
            <a:r>
              <a:rPr lang="en-US" dirty="0"/>
              <a:t>Exchange courses don’t fulfill SAIS requirements.</a:t>
            </a:r>
          </a:p>
          <a:p>
            <a:pPr marL="171450" indent="-171450">
              <a:buFontTx/>
              <a:buChar char="-"/>
            </a:pPr>
            <a:r>
              <a:rPr lang="en-US" dirty="0"/>
              <a:t>Not feasible to fit elective courses in 3 terms occupied by all requirements</a:t>
            </a:r>
          </a:p>
          <a:p>
            <a:pPr marL="171450" indent="-171450">
              <a:buFontTx/>
              <a:buChar char="-"/>
            </a:pPr>
            <a:r>
              <a:rPr lang="en-US" dirty="0"/>
              <a:t>No room for 2 semester capstones</a:t>
            </a:r>
          </a:p>
          <a:p>
            <a:pPr marL="0" indent="0">
              <a:buFontTx/>
              <a:buNone/>
            </a:pPr>
            <a:endParaRPr lang="en-US" dirty="0"/>
          </a:p>
          <a:p>
            <a:pPr marL="0" indent="0">
              <a:buFontTx/>
              <a:buNone/>
            </a:pPr>
            <a:r>
              <a:rPr lang="en-US" dirty="0"/>
              <a:t>Not eligible to pursue dual degree and cannot take LOA. Must complete the MAIR in 5 consecutive semesters per BA/MA agreement.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2E8B26-ADD6-4020-899D-59602DFE87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4369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2E8B26-ADD6-4020-899D-59602DFE87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6994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559758F-B337-4372-9F05-FE79415F6A4F}" type="slidenum">
              <a:rPr lang="en-US" altLang="en-US"/>
              <a:pPr/>
              <a:t>19</a:t>
            </a:fld>
            <a:endParaRPr lang="en-US" altLang="en-US"/>
          </a:p>
        </p:txBody>
      </p:sp>
    </p:spTree>
    <p:extLst>
      <p:ext uri="{BB962C8B-B14F-4D97-AF65-F5344CB8AC3E}">
        <p14:creationId xmlns:p14="http://schemas.microsoft.com/office/powerpoint/2010/main" val="643992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2E8B26-ADD6-4020-899D-59602DFE87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530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2E8B26-ADD6-4020-899D-59602DFE87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051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2E8B26-ADD6-4020-899D-59602DFE87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4995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2E8B26-ADD6-4020-899D-59602DFE87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907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2E8B26-ADD6-4020-899D-59602DFE87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3727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2E8B26-ADD6-4020-899D-59602DFE87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245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Corbel" panose="020B0503020204020204" pitchFamily="34" charset="0"/>
              </a:rPr>
              <a:t>Many of you have completed undergraduate level economics and statistics courses at the Homewood campus. These courses don’t fulfill or waive SAIS requirements, but they can be used to take more advanced economics courses at SAIS. We offer Outright waivers for the following courses if students:</a:t>
            </a:r>
          </a:p>
          <a:p>
            <a:pPr marL="285750" indent="-285750">
              <a:buFont typeface="Arial" panose="020B0604020202020204" pitchFamily="34" charset="0"/>
              <a:buChar char="•"/>
            </a:pPr>
            <a:endParaRPr lang="en-US" dirty="0">
              <a:latin typeface="Corbel" panose="020B0503020204020204" pitchFamily="34" charset="0"/>
            </a:endParaRPr>
          </a:p>
          <a:p>
            <a:pPr marL="285750" indent="-285750">
              <a:buFont typeface="Arial" panose="020B0604020202020204" pitchFamily="34" charset="0"/>
              <a:buChar char="•"/>
            </a:pPr>
            <a:r>
              <a:rPr lang="en-US" dirty="0">
                <a:latin typeface="Corbel" panose="020B0503020204020204" pitchFamily="34" charset="0"/>
              </a:rPr>
              <a:t>Receive a grade of B- (S*) or better in the economics/statistics course AND</a:t>
            </a:r>
          </a:p>
          <a:p>
            <a:pPr marL="285750" indent="-285750">
              <a:buFont typeface="Arial" panose="020B0604020202020204" pitchFamily="34" charset="0"/>
              <a:buChar char="•"/>
            </a:pPr>
            <a:r>
              <a:rPr lang="en-US" dirty="0">
                <a:latin typeface="Corbel" panose="020B0503020204020204" pitchFamily="34" charset="0"/>
              </a:rPr>
              <a:t>Have completed the Homewood within last 5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Econ waived – Students must replace the IE I/II waived courses with a 4 cr. SAIS Int’l Economics &amp; Finance courses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Stats waived - Students who waive Statistics must complete a total of 8 cr. of Research Methods courses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SAIS no longer offers Micro and Macroeconomics, so the JHU Microeconomic Theory and Macroeconomic Theory</a:t>
            </a:r>
            <a:r>
              <a:rPr lang="en-US" sz="1200" kern="1200" dirty="0">
                <a:solidFill>
                  <a:schemeClr val="tx1"/>
                </a:solidFill>
                <a:effectLst/>
                <a:latin typeface="+mn-lt"/>
                <a:ea typeface="+mn-ea"/>
                <a:cs typeface="+mn-cs"/>
              </a:rPr>
              <a:t> courses do not apply to the MAIR degree and </a:t>
            </a:r>
            <a:r>
              <a:rPr lang="en-US" dirty="0"/>
              <a:t>do not qualify for Outright waivers.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orbel" panose="020B0503020204020204" pitchFamily="34" charset="0"/>
              </a:rPr>
              <a:t>SAIS does not accept transfer courses or credits from JHU or other institutions so there is not an option to waive Theories of IR (for example) with an exam or a Homewood course. Students must complete the MAIR requirements by passing SAIS courses. In addition, your Homewood language courses won’t fulfill the proficiency requirement, but you can take the language placement test to determine if you are immediately eligible to take the SAIS proficiency exams.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2E8B26-ADD6-4020-899D-59602DFE87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556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2E8B26-ADD6-4020-899D-59602DFE87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1028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student is different. Has different background. Has different goals. How you might combine your interests THESE ARE JUST SAMPLES NOT RECOMMENDATIONS.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670F4D-D83E-4596-A4EA-58C674C74C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598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416E4-6D64-4568-8638-0E97E0E5D4A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56408A2-23DC-4EBE-9ECF-D325A31038B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7CE10D9-68A0-4345-9CBE-8645A63C163D}"/>
              </a:ext>
            </a:extLst>
          </p:cNvPr>
          <p:cNvSpPr>
            <a:spLocks noGrp="1"/>
          </p:cNvSpPr>
          <p:nvPr>
            <p:ph type="dt" sz="half" idx="10"/>
          </p:nvPr>
        </p:nvSpPr>
        <p:spPr/>
        <p:txBody>
          <a:bodyPr/>
          <a:lstStyle/>
          <a:p>
            <a:fld id="{9F7F3686-DAF4-42D3-AFBC-F65858D757EE}" type="datetimeFigureOut">
              <a:rPr lang="en-US" smtClean="0"/>
              <a:t>4/12/2024</a:t>
            </a:fld>
            <a:endParaRPr lang="en-US"/>
          </a:p>
        </p:txBody>
      </p:sp>
      <p:sp>
        <p:nvSpPr>
          <p:cNvPr id="5" name="Footer Placeholder 4">
            <a:extLst>
              <a:ext uri="{FF2B5EF4-FFF2-40B4-BE49-F238E27FC236}">
                <a16:creationId xmlns:a16="http://schemas.microsoft.com/office/drawing/2014/main" id="{22C8809D-58EE-4721-AADA-2258B480C9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8534BE-B46E-41AC-A78D-B489B5E47D1A}"/>
              </a:ext>
            </a:extLst>
          </p:cNvPr>
          <p:cNvSpPr>
            <a:spLocks noGrp="1"/>
          </p:cNvSpPr>
          <p:nvPr>
            <p:ph type="sldNum" sz="quarter" idx="12"/>
          </p:nvPr>
        </p:nvSpPr>
        <p:spPr/>
        <p:txBody>
          <a:bodyPr/>
          <a:lstStyle/>
          <a:p>
            <a:fld id="{0E449B0F-33D6-4A28-97EB-74EECB0C2976}" type="slidenum">
              <a:rPr lang="en-US" smtClean="0"/>
              <a:t>‹#›</a:t>
            </a:fld>
            <a:endParaRPr lang="en-US"/>
          </a:p>
        </p:txBody>
      </p:sp>
    </p:spTree>
    <p:extLst>
      <p:ext uri="{BB962C8B-B14F-4D97-AF65-F5344CB8AC3E}">
        <p14:creationId xmlns:p14="http://schemas.microsoft.com/office/powerpoint/2010/main" val="2543158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898A2-B40E-4D84-B7F5-9F0FD0462E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CF7EC2-19DF-424F-B5F9-48304A38A5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2428D-AE41-4A6C-AB93-99C1852BD2DC}"/>
              </a:ext>
            </a:extLst>
          </p:cNvPr>
          <p:cNvSpPr>
            <a:spLocks noGrp="1"/>
          </p:cNvSpPr>
          <p:nvPr>
            <p:ph type="dt" sz="half" idx="10"/>
          </p:nvPr>
        </p:nvSpPr>
        <p:spPr/>
        <p:txBody>
          <a:bodyPr/>
          <a:lstStyle/>
          <a:p>
            <a:fld id="{9F7F3686-DAF4-42D3-AFBC-F65858D757EE}" type="datetimeFigureOut">
              <a:rPr lang="en-US" smtClean="0"/>
              <a:t>4/12/2024</a:t>
            </a:fld>
            <a:endParaRPr lang="en-US"/>
          </a:p>
        </p:txBody>
      </p:sp>
      <p:sp>
        <p:nvSpPr>
          <p:cNvPr id="5" name="Footer Placeholder 4">
            <a:extLst>
              <a:ext uri="{FF2B5EF4-FFF2-40B4-BE49-F238E27FC236}">
                <a16:creationId xmlns:a16="http://schemas.microsoft.com/office/drawing/2014/main" id="{FFE38586-EFD3-497B-AA6B-9BF2E0735B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4AE38-A945-4187-BFEC-671C2F4622B0}"/>
              </a:ext>
            </a:extLst>
          </p:cNvPr>
          <p:cNvSpPr>
            <a:spLocks noGrp="1"/>
          </p:cNvSpPr>
          <p:nvPr>
            <p:ph type="sldNum" sz="quarter" idx="12"/>
          </p:nvPr>
        </p:nvSpPr>
        <p:spPr/>
        <p:txBody>
          <a:bodyPr/>
          <a:lstStyle/>
          <a:p>
            <a:fld id="{0E449B0F-33D6-4A28-97EB-74EECB0C2976}" type="slidenum">
              <a:rPr lang="en-US" smtClean="0"/>
              <a:t>‹#›</a:t>
            </a:fld>
            <a:endParaRPr lang="en-US"/>
          </a:p>
        </p:txBody>
      </p:sp>
    </p:spTree>
    <p:extLst>
      <p:ext uri="{BB962C8B-B14F-4D97-AF65-F5344CB8AC3E}">
        <p14:creationId xmlns:p14="http://schemas.microsoft.com/office/powerpoint/2010/main" val="3317861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5D060B-B97C-4732-8700-5ACF89F4B4A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E5F514-4FFC-4A69-AC4D-15818A001DDD}"/>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5CC8AD-77D6-4BE0-86F8-CEE0E0629A79}"/>
              </a:ext>
            </a:extLst>
          </p:cNvPr>
          <p:cNvSpPr>
            <a:spLocks noGrp="1"/>
          </p:cNvSpPr>
          <p:nvPr>
            <p:ph type="dt" sz="half" idx="10"/>
          </p:nvPr>
        </p:nvSpPr>
        <p:spPr/>
        <p:txBody>
          <a:bodyPr/>
          <a:lstStyle/>
          <a:p>
            <a:fld id="{9F7F3686-DAF4-42D3-AFBC-F65858D757EE}" type="datetimeFigureOut">
              <a:rPr lang="en-US" smtClean="0"/>
              <a:t>4/12/2024</a:t>
            </a:fld>
            <a:endParaRPr lang="en-US"/>
          </a:p>
        </p:txBody>
      </p:sp>
      <p:sp>
        <p:nvSpPr>
          <p:cNvPr id="5" name="Footer Placeholder 4">
            <a:extLst>
              <a:ext uri="{FF2B5EF4-FFF2-40B4-BE49-F238E27FC236}">
                <a16:creationId xmlns:a16="http://schemas.microsoft.com/office/drawing/2014/main" id="{D5A90586-1DB1-40BF-AAE1-A2A65B6F6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29FB5-52A0-45B3-8D82-9A3CF6775839}"/>
              </a:ext>
            </a:extLst>
          </p:cNvPr>
          <p:cNvSpPr>
            <a:spLocks noGrp="1"/>
          </p:cNvSpPr>
          <p:nvPr>
            <p:ph type="sldNum" sz="quarter" idx="12"/>
          </p:nvPr>
        </p:nvSpPr>
        <p:spPr/>
        <p:txBody>
          <a:bodyPr/>
          <a:lstStyle/>
          <a:p>
            <a:fld id="{0E449B0F-33D6-4A28-97EB-74EECB0C2976}" type="slidenum">
              <a:rPr lang="en-US" smtClean="0"/>
              <a:t>‹#›</a:t>
            </a:fld>
            <a:endParaRPr lang="en-US"/>
          </a:p>
        </p:txBody>
      </p:sp>
    </p:spTree>
    <p:extLst>
      <p:ext uri="{BB962C8B-B14F-4D97-AF65-F5344CB8AC3E}">
        <p14:creationId xmlns:p14="http://schemas.microsoft.com/office/powerpoint/2010/main" val="349389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7F3686-DAF4-42D3-AFBC-F65858D757EE}"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49B0F-33D6-4A28-97EB-74EECB0C2976}" type="slidenum">
              <a:rPr lang="en-US" smtClean="0"/>
              <a:t>‹#›</a:t>
            </a:fld>
            <a:endParaRPr lang="en-US"/>
          </a:p>
        </p:txBody>
      </p:sp>
    </p:spTree>
    <p:extLst>
      <p:ext uri="{BB962C8B-B14F-4D97-AF65-F5344CB8AC3E}">
        <p14:creationId xmlns:p14="http://schemas.microsoft.com/office/powerpoint/2010/main" val="3152643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7F3686-DAF4-42D3-AFBC-F65858D757EE}"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49B0F-33D6-4A28-97EB-74EECB0C2976}" type="slidenum">
              <a:rPr lang="en-US" smtClean="0"/>
              <a:t>‹#›</a:t>
            </a:fld>
            <a:endParaRPr lang="en-US"/>
          </a:p>
        </p:txBody>
      </p:sp>
    </p:spTree>
    <p:extLst>
      <p:ext uri="{BB962C8B-B14F-4D97-AF65-F5344CB8AC3E}">
        <p14:creationId xmlns:p14="http://schemas.microsoft.com/office/powerpoint/2010/main" val="32921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7F3686-DAF4-42D3-AFBC-F65858D757EE}"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49B0F-33D6-4A28-97EB-74EECB0C2976}" type="slidenum">
              <a:rPr lang="en-US" smtClean="0"/>
              <a:t>‹#›</a:t>
            </a:fld>
            <a:endParaRPr lang="en-US"/>
          </a:p>
        </p:txBody>
      </p:sp>
    </p:spTree>
    <p:extLst>
      <p:ext uri="{BB962C8B-B14F-4D97-AF65-F5344CB8AC3E}">
        <p14:creationId xmlns:p14="http://schemas.microsoft.com/office/powerpoint/2010/main" val="2372474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7F3686-DAF4-42D3-AFBC-F65858D757EE}"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49B0F-33D6-4A28-97EB-74EECB0C2976}" type="slidenum">
              <a:rPr lang="en-US" smtClean="0"/>
              <a:t>‹#›</a:t>
            </a:fld>
            <a:endParaRPr lang="en-US"/>
          </a:p>
        </p:txBody>
      </p:sp>
    </p:spTree>
    <p:extLst>
      <p:ext uri="{BB962C8B-B14F-4D97-AF65-F5344CB8AC3E}">
        <p14:creationId xmlns:p14="http://schemas.microsoft.com/office/powerpoint/2010/main" val="3593664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7F3686-DAF4-42D3-AFBC-F65858D757EE}" type="datetimeFigureOut">
              <a:rPr lang="en-US" smtClean="0"/>
              <a:t>4/12/2024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449B0F-33D6-4A28-97EB-74EECB0C2976}" type="slidenum">
              <a:rPr lang="en-US" smtClean="0"/>
              <a:t>‹#›</a:t>
            </a:fld>
            <a:endParaRPr lang="en-US"/>
          </a:p>
        </p:txBody>
      </p:sp>
    </p:spTree>
    <p:extLst>
      <p:ext uri="{BB962C8B-B14F-4D97-AF65-F5344CB8AC3E}">
        <p14:creationId xmlns:p14="http://schemas.microsoft.com/office/powerpoint/2010/main" val="2766349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7F3686-DAF4-42D3-AFBC-F65858D757EE}" type="datetimeFigureOut">
              <a:rPr lang="en-US" smtClean="0"/>
              <a:t>4/12/2024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449B0F-33D6-4A28-97EB-74EECB0C2976}" type="slidenum">
              <a:rPr lang="en-US" smtClean="0"/>
              <a:t>‹#›</a:t>
            </a:fld>
            <a:endParaRPr lang="en-US"/>
          </a:p>
        </p:txBody>
      </p:sp>
    </p:spTree>
    <p:extLst>
      <p:ext uri="{BB962C8B-B14F-4D97-AF65-F5344CB8AC3E}">
        <p14:creationId xmlns:p14="http://schemas.microsoft.com/office/powerpoint/2010/main" val="3798810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7F3686-DAF4-42D3-AFBC-F65858D757EE}" type="datetimeFigureOut">
              <a:rPr lang="en-US" smtClean="0"/>
              <a:t>4/12/2024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449B0F-33D6-4A28-97EB-74EECB0C2976}" type="slidenum">
              <a:rPr lang="en-US" smtClean="0"/>
              <a:t>‹#›</a:t>
            </a:fld>
            <a:endParaRPr lang="en-US"/>
          </a:p>
        </p:txBody>
      </p:sp>
    </p:spTree>
    <p:extLst>
      <p:ext uri="{BB962C8B-B14F-4D97-AF65-F5344CB8AC3E}">
        <p14:creationId xmlns:p14="http://schemas.microsoft.com/office/powerpoint/2010/main" val="2599974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7F3686-DAF4-42D3-AFBC-F65858D757EE}"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49B0F-33D6-4A28-97EB-74EECB0C2976}" type="slidenum">
              <a:rPr lang="en-US" smtClean="0"/>
              <a:t>‹#›</a:t>
            </a:fld>
            <a:endParaRPr lang="en-US"/>
          </a:p>
        </p:txBody>
      </p:sp>
    </p:spTree>
    <p:extLst>
      <p:ext uri="{BB962C8B-B14F-4D97-AF65-F5344CB8AC3E}">
        <p14:creationId xmlns:p14="http://schemas.microsoft.com/office/powerpoint/2010/main" val="693471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ED3EE-21DA-4185-A3A8-E03BA5884D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5CE23D-8BB7-4537-9BB6-D4A5EA7C10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AD14B9-D4E0-4E69-9FB2-2647740D972E}"/>
              </a:ext>
            </a:extLst>
          </p:cNvPr>
          <p:cNvSpPr>
            <a:spLocks noGrp="1"/>
          </p:cNvSpPr>
          <p:nvPr>
            <p:ph type="dt" sz="half" idx="10"/>
          </p:nvPr>
        </p:nvSpPr>
        <p:spPr/>
        <p:txBody>
          <a:bodyPr/>
          <a:lstStyle/>
          <a:p>
            <a:fld id="{9F7F3686-DAF4-42D3-AFBC-F65858D757EE}" type="datetimeFigureOut">
              <a:rPr lang="en-US" smtClean="0"/>
              <a:t>4/12/2024</a:t>
            </a:fld>
            <a:endParaRPr lang="en-US"/>
          </a:p>
        </p:txBody>
      </p:sp>
      <p:sp>
        <p:nvSpPr>
          <p:cNvPr id="5" name="Footer Placeholder 4">
            <a:extLst>
              <a:ext uri="{FF2B5EF4-FFF2-40B4-BE49-F238E27FC236}">
                <a16:creationId xmlns:a16="http://schemas.microsoft.com/office/drawing/2014/main" id="{F234CA5E-6676-4424-BF52-0CC25732A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313C32-F1B3-44C2-A1BD-04B50FB91A50}"/>
              </a:ext>
            </a:extLst>
          </p:cNvPr>
          <p:cNvSpPr>
            <a:spLocks noGrp="1"/>
          </p:cNvSpPr>
          <p:nvPr>
            <p:ph type="sldNum" sz="quarter" idx="12"/>
          </p:nvPr>
        </p:nvSpPr>
        <p:spPr/>
        <p:txBody>
          <a:bodyPr/>
          <a:lstStyle/>
          <a:p>
            <a:fld id="{0E449B0F-33D6-4A28-97EB-74EECB0C2976}" type="slidenum">
              <a:rPr lang="en-US" smtClean="0"/>
              <a:t>‹#›</a:t>
            </a:fld>
            <a:endParaRPr lang="en-US"/>
          </a:p>
        </p:txBody>
      </p:sp>
    </p:spTree>
    <p:extLst>
      <p:ext uri="{BB962C8B-B14F-4D97-AF65-F5344CB8AC3E}">
        <p14:creationId xmlns:p14="http://schemas.microsoft.com/office/powerpoint/2010/main" val="1754548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7F3686-DAF4-42D3-AFBC-F65858D757EE}"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49B0F-33D6-4A28-97EB-74EECB0C2976}" type="slidenum">
              <a:rPr lang="en-US" smtClean="0"/>
              <a:t>‹#›</a:t>
            </a:fld>
            <a:endParaRPr lang="en-US"/>
          </a:p>
        </p:txBody>
      </p:sp>
    </p:spTree>
    <p:extLst>
      <p:ext uri="{BB962C8B-B14F-4D97-AF65-F5344CB8AC3E}">
        <p14:creationId xmlns:p14="http://schemas.microsoft.com/office/powerpoint/2010/main" val="161124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7F3686-DAF4-42D3-AFBC-F65858D757EE}"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49B0F-33D6-4A28-97EB-74EECB0C2976}" type="slidenum">
              <a:rPr lang="en-US" smtClean="0"/>
              <a:t>‹#›</a:t>
            </a:fld>
            <a:endParaRPr lang="en-US"/>
          </a:p>
        </p:txBody>
      </p:sp>
    </p:spTree>
    <p:extLst>
      <p:ext uri="{BB962C8B-B14F-4D97-AF65-F5344CB8AC3E}">
        <p14:creationId xmlns:p14="http://schemas.microsoft.com/office/powerpoint/2010/main" val="886912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7F3686-DAF4-42D3-AFBC-F65858D757EE}"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49B0F-33D6-4A28-97EB-74EECB0C2976}" type="slidenum">
              <a:rPr lang="en-US" smtClean="0"/>
              <a:t>‹#›</a:t>
            </a:fld>
            <a:endParaRPr lang="en-US"/>
          </a:p>
        </p:txBody>
      </p:sp>
    </p:spTree>
    <p:extLst>
      <p:ext uri="{BB962C8B-B14F-4D97-AF65-F5344CB8AC3E}">
        <p14:creationId xmlns:p14="http://schemas.microsoft.com/office/powerpoint/2010/main" val="2211775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834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A2227-0C3E-4FD9-B6A4-17FBD272CD5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755B842-7148-4E46-8C64-4245F2804C6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249930-B5CC-4F7A-A031-50932BFACCB0}"/>
              </a:ext>
            </a:extLst>
          </p:cNvPr>
          <p:cNvSpPr>
            <a:spLocks noGrp="1"/>
          </p:cNvSpPr>
          <p:nvPr>
            <p:ph type="dt" sz="half" idx="10"/>
          </p:nvPr>
        </p:nvSpPr>
        <p:spPr/>
        <p:txBody>
          <a:bodyPr/>
          <a:lstStyle/>
          <a:p>
            <a:fld id="{9F7F3686-DAF4-42D3-AFBC-F65858D757EE}" type="datetimeFigureOut">
              <a:rPr lang="en-US" smtClean="0"/>
              <a:t>4/12/2024</a:t>
            </a:fld>
            <a:endParaRPr lang="en-US"/>
          </a:p>
        </p:txBody>
      </p:sp>
      <p:sp>
        <p:nvSpPr>
          <p:cNvPr id="5" name="Footer Placeholder 4">
            <a:extLst>
              <a:ext uri="{FF2B5EF4-FFF2-40B4-BE49-F238E27FC236}">
                <a16:creationId xmlns:a16="http://schemas.microsoft.com/office/drawing/2014/main" id="{951FD7BC-0FB4-42E5-9711-828A758346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C2A8F-5036-4672-9790-50CA30C6DE8B}"/>
              </a:ext>
            </a:extLst>
          </p:cNvPr>
          <p:cNvSpPr>
            <a:spLocks noGrp="1"/>
          </p:cNvSpPr>
          <p:nvPr>
            <p:ph type="sldNum" sz="quarter" idx="12"/>
          </p:nvPr>
        </p:nvSpPr>
        <p:spPr/>
        <p:txBody>
          <a:bodyPr/>
          <a:lstStyle/>
          <a:p>
            <a:fld id="{0E449B0F-33D6-4A28-97EB-74EECB0C2976}" type="slidenum">
              <a:rPr lang="en-US" smtClean="0"/>
              <a:t>‹#›</a:t>
            </a:fld>
            <a:endParaRPr lang="en-US"/>
          </a:p>
        </p:txBody>
      </p:sp>
    </p:spTree>
    <p:extLst>
      <p:ext uri="{BB962C8B-B14F-4D97-AF65-F5344CB8AC3E}">
        <p14:creationId xmlns:p14="http://schemas.microsoft.com/office/powerpoint/2010/main" val="2553861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C21E6-441E-4793-8547-BE47AA9290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B8D0C4-E9B4-40D1-B173-552243BE059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E8E76F-368E-4FE6-BC20-E144E8350189}"/>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A636DF-8658-41BE-B508-47AB20C3FA7A}"/>
              </a:ext>
            </a:extLst>
          </p:cNvPr>
          <p:cNvSpPr>
            <a:spLocks noGrp="1"/>
          </p:cNvSpPr>
          <p:nvPr>
            <p:ph type="dt" sz="half" idx="10"/>
          </p:nvPr>
        </p:nvSpPr>
        <p:spPr/>
        <p:txBody>
          <a:bodyPr/>
          <a:lstStyle/>
          <a:p>
            <a:fld id="{9F7F3686-DAF4-42D3-AFBC-F65858D757EE}" type="datetimeFigureOut">
              <a:rPr lang="en-US" smtClean="0"/>
              <a:t>4/12/2024</a:t>
            </a:fld>
            <a:endParaRPr lang="en-US"/>
          </a:p>
        </p:txBody>
      </p:sp>
      <p:sp>
        <p:nvSpPr>
          <p:cNvPr id="6" name="Footer Placeholder 5">
            <a:extLst>
              <a:ext uri="{FF2B5EF4-FFF2-40B4-BE49-F238E27FC236}">
                <a16:creationId xmlns:a16="http://schemas.microsoft.com/office/drawing/2014/main" id="{2032459C-E2DF-4C99-A1EF-640AEEBE16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3C391D-D762-4081-B577-53E5637FD200}"/>
              </a:ext>
            </a:extLst>
          </p:cNvPr>
          <p:cNvSpPr>
            <a:spLocks noGrp="1"/>
          </p:cNvSpPr>
          <p:nvPr>
            <p:ph type="sldNum" sz="quarter" idx="12"/>
          </p:nvPr>
        </p:nvSpPr>
        <p:spPr/>
        <p:txBody>
          <a:bodyPr/>
          <a:lstStyle/>
          <a:p>
            <a:fld id="{0E449B0F-33D6-4A28-97EB-74EECB0C2976}" type="slidenum">
              <a:rPr lang="en-US" smtClean="0"/>
              <a:t>‹#›</a:t>
            </a:fld>
            <a:endParaRPr lang="en-US"/>
          </a:p>
        </p:txBody>
      </p:sp>
    </p:spTree>
    <p:extLst>
      <p:ext uri="{BB962C8B-B14F-4D97-AF65-F5344CB8AC3E}">
        <p14:creationId xmlns:p14="http://schemas.microsoft.com/office/powerpoint/2010/main" val="2423970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1740C-DD22-4D5E-B010-21A219D2923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AB37D4-E886-4528-87E6-E5664473E58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E4BCC55-4D04-4359-BAEB-4B8580890BF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9FF2E0-E690-421D-8ED8-3EB445939DD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8D33519-3DBA-4952-B527-75D5146A229E}"/>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873105-7389-4D66-9A42-746D04117EAB}"/>
              </a:ext>
            </a:extLst>
          </p:cNvPr>
          <p:cNvSpPr>
            <a:spLocks noGrp="1"/>
          </p:cNvSpPr>
          <p:nvPr>
            <p:ph type="dt" sz="half" idx="10"/>
          </p:nvPr>
        </p:nvSpPr>
        <p:spPr/>
        <p:txBody>
          <a:bodyPr/>
          <a:lstStyle/>
          <a:p>
            <a:fld id="{9F7F3686-DAF4-42D3-AFBC-F65858D757EE}" type="datetimeFigureOut">
              <a:rPr lang="en-US" smtClean="0"/>
              <a:t>4/12/2024</a:t>
            </a:fld>
            <a:endParaRPr lang="en-US"/>
          </a:p>
        </p:txBody>
      </p:sp>
      <p:sp>
        <p:nvSpPr>
          <p:cNvPr id="8" name="Footer Placeholder 7">
            <a:extLst>
              <a:ext uri="{FF2B5EF4-FFF2-40B4-BE49-F238E27FC236}">
                <a16:creationId xmlns:a16="http://schemas.microsoft.com/office/drawing/2014/main" id="{BCCEC28F-52E4-4D3D-9A35-9B52F05592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30460F-26D9-4786-BDC8-7B5B578E063C}"/>
              </a:ext>
            </a:extLst>
          </p:cNvPr>
          <p:cNvSpPr>
            <a:spLocks noGrp="1"/>
          </p:cNvSpPr>
          <p:nvPr>
            <p:ph type="sldNum" sz="quarter" idx="12"/>
          </p:nvPr>
        </p:nvSpPr>
        <p:spPr/>
        <p:txBody>
          <a:bodyPr/>
          <a:lstStyle/>
          <a:p>
            <a:fld id="{0E449B0F-33D6-4A28-97EB-74EECB0C2976}" type="slidenum">
              <a:rPr lang="en-US" smtClean="0"/>
              <a:t>‹#›</a:t>
            </a:fld>
            <a:endParaRPr lang="en-US"/>
          </a:p>
        </p:txBody>
      </p:sp>
    </p:spTree>
    <p:extLst>
      <p:ext uri="{BB962C8B-B14F-4D97-AF65-F5344CB8AC3E}">
        <p14:creationId xmlns:p14="http://schemas.microsoft.com/office/powerpoint/2010/main" val="3901013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4984E-1892-48CE-B1A6-C8D9E27564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63693-82B5-46E4-B8BC-F6936CF817BE}"/>
              </a:ext>
            </a:extLst>
          </p:cNvPr>
          <p:cNvSpPr>
            <a:spLocks noGrp="1"/>
          </p:cNvSpPr>
          <p:nvPr>
            <p:ph type="dt" sz="half" idx="10"/>
          </p:nvPr>
        </p:nvSpPr>
        <p:spPr/>
        <p:txBody>
          <a:bodyPr/>
          <a:lstStyle/>
          <a:p>
            <a:fld id="{9F7F3686-DAF4-42D3-AFBC-F65858D757EE}" type="datetimeFigureOut">
              <a:rPr lang="en-US" smtClean="0"/>
              <a:t>4/12/2024</a:t>
            </a:fld>
            <a:endParaRPr lang="en-US"/>
          </a:p>
        </p:txBody>
      </p:sp>
      <p:sp>
        <p:nvSpPr>
          <p:cNvPr id="4" name="Footer Placeholder 3">
            <a:extLst>
              <a:ext uri="{FF2B5EF4-FFF2-40B4-BE49-F238E27FC236}">
                <a16:creationId xmlns:a16="http://schemas.microsoft.com/office/drawing/2014/main" id="{686E1BF9-81CA-4E09-B100-D6F45CF13F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D5B6AE-432D-456D-9C02-FD26E62E67FD}"/>
              </a:ext>
            </a:extLst>
          </p:cNvPr>
          <p:cNvSpPr>
            <a:spLocks noGrp="1"/>
          </p:cNvSpPr>
          <p:nvPr>
            <p:ph type="sldNum" sz="quarter" idx="12"/>
          </p:nvPr>
        </p:nvSpPr>
        <p:spPr/>
        <p:txBody>
          <a:bodyPr/>
          <a:lstStyle/>
          <a:p>
            <a:fld id="{0E449B0F-33D6-4A28-97EB-74EECB0C2976}" type="slidenum">
              <a:rPr lang="en-US" smtClean="0"/>
              <a:t>‹#›</a:t>
            </a:fld>
            <a:endParaRPr lang="en-US"/>
          </a:p>
        </p:txBody>
      </p:sp>
    </p:spTree>
    <p:extLst>
      <p:ext uri="{BB962C8B-B14F-4D97-AF65-F5344CB8AC3E}">
        <p14:creationId xmlns:p14="http://schemas.microsoft.com/office/powerpoint/2010/main" val="3198511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A0DF42-72E8-448E-88D4-5A34D2FA0C96}"/>
              </a:ext>
            </a:extLst>
          </p:cNvPr>
          <p:cNvSpPr>
            <a:spLocks noGrp="1"/>
          </p:cNvSpPr>
          <p:nvPr>
            <p:ph type="dt" sz="half" idx="10"/>
          </p:nvPr>
        </p:nvSpPr>
        <p:spPr/>
        <p:txBody>
          <a:bodyPr/>
          <a:lstStyle/>
          <a:p>
            <a:fld id="{9F7F3686-DAF4-42D3-AFBC-F65858D757EE}" type="datetimeFigureOut">
              <a:rPr lang="en-US" smtClean="0"/>
              <a:t>4/12/2024</a:t>
            </a:fld>
            <a:endParaRPr lang="en-US"/>
          </a:p>
        </p:txBody>
      </p:sp>
      <p:sp>
        <p:nvSpPr>
          <p:cNvPr id="3" name="Footer Placeholder 2">
            <a:extLst>
              <a:ext uri="{FF2B5EF4-FFF2-40B4-BE49-F238E27FC236}">
                <a16:creationId xmlns:a16="http://schemas.microsoft.com/office/drawing/2014/main" id="{32AA6392-8589-406A-8B30-9561276F44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B46F64-A9C5-4380-9072-F40C605C409C}"/>
              </a:ext>
            </a:extLst>
          </p:cNvPr>
          <p:cNvSpPr>
            <a:spLocks noGrp="1"/>
          </p:cNvSpPr>
          <p:nvPr>
            <p:ph type="sldNum" sz="quarter" idx="12"/>
          </p:nvPr>
        </p:nvSpPr>
        <p:spPr/>
        <p:txBody>
          <a:bodyPr/>
          <a:lstStyle/>
          <a:p>
            <a:fld id="{0E449B0F-33D6-4A28-97EB-74EECB0C2976}" type="slidenum">
              <a:rPr lang="en-US" smtClean="0"/>
              <a:t>‹#›</a:t>
            </a:fld>
            <a:endParaRPr lang="en-US"/>
          </a:p>
        </p:txBody>
      </p:sp>
    </p:spTree>
    <p:extLst>
      <p:ext uri="{BB962C8B-B14F-4D97-AF65-F5344CB8AC3E}">
        <p14:creationId xmlns:p14="http://schemas.microsoft.com/office/powerpoint/2010/main" val="153807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0738B-7955-4100-8E73-A1512CF842C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2A3ED48-94B0-433F-A688-2AEBD5BD439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8876FD-AFD7-4208-BD02-A07F60BC807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C759D21-84FE-4689-B93F-EA587E730C50}"/>
              </a:ext>
            </a:extLst>
          </p:cNvPr>
          <p:cNvSpPr>
            <a:spLocks noGrp="1"/>
          </p:cNvSpPr>
          <p:nvPr>
            <p:ph type="dt" sz="half" idx="10"/>
          </p:nvPr>
        </p:nvSpPr>
        <p:spPr/>
        <p:txBody>
          <a:bodyPr/>
          <a:lstStyle/>
          <a:p>
            <a:fld id="{9F7F3686-DAF4-42D3-AFBC-F65858D757EE}" type="datetimeFigureOut">
              <a:rPr lang="en-US" smtClean="0"/>
              <a:t>4/12/2024</a:t>
            </a:fld>
            <a:endParaRPr lang="en-US"/>
          </a:p>
        </p:txBody>
      </p:sp>
      <p:sp>
        <p:nvSpPr>
          <p:cNvPr id="6" name="Footer Placeholder 5">
            <a:extLst>
              <a:ext uri="{FF2B5EF4-FFF2-40B4-BE49-F238E27FC236}">
                <a16:creationId xmlns:a16="http://schemas.microsoft.com/office/drawing/2014/main" id="{4BE55DC7-A5AC-4BF1-9391-EED7919BAE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E60AFB-E7FE-49DB-ABDC-3AE70C4F2682}"/>
              </a:ext>
            </a:extLst>
          </p:cNvPr>
          <p:cNvSpPr>
            <a:spLocks noGrp="1"/>
          </p:cNvSpPr>
          <p:nvPr>
            <p:ph type="sldNum" sz="quarter" idx="12"/>
          </p:nvPr>
        </p:nvSpPr>
        <p:spPr/>
        <p:txBody>
          <a:bodyPr/>
          <a:lstStyle/>
          <a:p>
            <a:fld id="{0E449B0F-33D6-4A28-97EB-74EECB0C2976}" type="slidenum">
              <a:rPr lang="en-US" smtClean="0"/>
              <a:t>‹#›</a:t>
            </a:fld>
            <a:endParaRPr lang="en-US"/>
          </a:p>
        </p:txBody>
      </p:sp>
    </p:spTree>
    <p:extLst>
      <p:ext uri="{BB962C8B-B14F-4D97-AF65-F5344CB8AC3E}">
        <p14:creationId xmlns:p14="http://schemas.microsoft.com/office/powerpoint/2010/main" val="85635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16EEF-8023-4EC3-B2CD-F99DD7ADD50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E2871B1-30DC-48CE-AFE6-229116FCF55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4AC26F6-5962-4A90-BCEE-650B7EFDD37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B0046B4-1BF4-4829-867A-9C73A3AB9459}"/>
              </a:ext>
            </a:extLst>
          </p:cNvPr>
          <p:cNvSpPr>
            <a:spLocks noGrp="1"/>
          </p:cNvSpPr>
          <p:nvPr>
            <p:ph type="dt" sz="half" idx="10"/>
          </p:nvPr>
        </p:nvSpPr>
        <p:spPr/>
        <p:txBody>
          <a:bodyPr/>
          <a:lstStyle/>
          <a:p>
            <a:fld id="{9F7F3686-DAF4-42D3-AFBC-F65858D757EE}" type="datetimeFigureOut">
              <a:rPr lang="en-US" smtClean="0"/>
              <a:t>4/12/2024</a:t>
            </a:fld>
            <a:endParaRPr lang="en-US"/>
          </a:p>
        </p:txBody>
      </p:sp>
      <p:sp>
        <p:nvSpPr>
          <p:cNvPr id="6" name="Footer Placeholder 5">
            <a:extLst>
              <a:ext uri="{FF2B5EF4-FFF2-40B4-BE49-F238E27FC236}">
                <a16:creationId xmlns:a16="http://schemas.microsoft.com/office/drawing/2014/main" id="{DE3836CE-FC2B-45DF-ACEB-F1D1EB92D9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5C0B12-1D7E-41A5-B548-BD4BC69A353F}"/>
              </a:ext>
            </a:extLst>
          </p:cNvPr>
          <p:cNvSpPr>
            <a:spLocks noGrp="1"/>
          </p:cNvSpPr>
          <p:nvPr>
            <p:ph type="sldNum" sz="quarter" idx="12"/>
          </p:nvPr>
        </p:nvSpPr>
        <p:spPr/>
        <p:txBody>
          <a:bodyPr/>
          <a:lstStyle/>
          <a:p>
            <a:fld id="{0E449B0F-33D6-4A28-97EB-74EECB0C2976}" type="slidenum">
              <a:rPr lang="en-US" smtClean="0"/>
              <a:t>‹#›</a:t>
            </a:fld>
            <a:endParaRPr lang="en-US"/>
          </a:p>
        </p:txBody>
      </p:sp>
    </p:spTree>
    <p:extLst>
      <p:ext uri="{BB962C8B-B14F-4D97-AF65-F5344CB8AC3E}">
        <p14:creationId xmlns:p14="http://schemas.microsoft.com/office/powerpoint/2010/main" val="4188270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7C8DAC-EC76-4F8F-A1E7-27ED8D2284A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3B955F-0FAA-4582-BBAD-D2EF4D77312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706220-721D-47F1-9E33-256255270DB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7F3686-DAF4-42D3-AFBC-F65858D757EE}" type="datetimeFigureOut">
              <a:rPr lang="en-US" smtClean="0"/>
              <a:t>4/12/2024</a:t>
            </a:fld>
            <a:endParaRPr lang="en-US"/>
          </a:p>
        </p:txBody>
      </p:sp>
      <p:sp>
        <p:nvSpPr>
          <p:cNvPr id="5" name="Footer Placeholder 4">
            <a:extLst>
              <a:ext uri="{FF2B5EF4-FFF2-40B4-BE49-F238E27FC236}">
                <a16:creationId xmlns:a16="http://schemas.microsoft.com/office/drawing/2014/main" id="{05424F16-2326-4C0D-B7C7-5A8FB510BF4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14A6D9-B88B-4C0F-B32B-BF60F39D278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449B0F-33D6-4A28-97EB-74EECB0C2976}" type="slidenum">
              <a:rPr lang="en-US" smtClean="0"/>
              <a:t>‹#›</a:t>
            </a:fld>
            <a:endParaRPr lang="en-US"/>
          </a:p>
        </p:txBody>
      </p:sp>
    </p:spTree>
    <p:extLst>
      <p:ext uri="{BB962C8B-B14F-4D97-AF65-F5344CB8AC3E}">
        <p14:creationId xmlns:p14="http://schemas.microsoft.com/office/powerpoint/2010/main" val="329258612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alphaModFix amt="7000"/>
            <a:lum/>
            <a:extLst>
              <a:ext uri="{28A0092B-C50C-407E-A947-70E740481C1C}">
                <a14:useLocalDpi xmlns:a14="http://schemas.microsoft.com/office/drawing/2010/main"/>
              </a:ext>
            </a:extLst>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F3686-DAF4-42D3-AFBC-F65858D757EE}" type="datetimeFigureOut">
              <a:rPr lang="en-US" smtClean="0"/>
              <a:t>4/12/2024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449B0F-33D6-4A28-97EB-74EECB0C2976}" type="slidenum">
              <a:rPr lang="en-US" smtClean="0"/>
              <a:t>‹#›</a:t>
            </a:fld>
            <a:endParaRPr lang="en-US"/>
          </a:p>
        </p:txBody>
      </p:sp>
    </p:spTree>
    <p:extLst>
      <p:ext uri="{BB962C8B-B14F-4D97-AF65-F5344CB8AC3E}">
        <p14:creationId xmlns:p14="http://schemas.microsoft.com/office/powerpoint/2010/main" val="76464346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mailto:saisadvising@jhu.edu" TargetMode="External"/><Relationship Id="rId4" Type="http://schemas.openxmlformats.org/officeDocument/2006/relationships/image" Target="../media/image27.jfif"/></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7565" y="1734293"/>
            <a:ext cx="5276394" cy="4229100"/>
          </a:xfrm>
          <a:prstGeom prst="rect">
            <a:avLst/>
          </a:prstGeom>
        </p:spPr>
      </p:pic>
      <p:sp>
        <p:nvSpPr>
          <p:cNvPr id="5" name="TextBox 4"/>
          <p:cNvSpPr txBox="1"/>
          <p:nvPr/>
        </p:nvSpPr>
        <p:spPr>
          <a:xfrm>
            <a:off x="2172748" y="4591794"/>
            <a:ext cx="4342351" cy="923330"/>
          </a:xfrm>
          <a:prstGeom prst="rect">
            <a:avLst/>
          </a:prstGeom>
          <a:noFill/>
        </p:spPr>
        <p:txBody>
          <a:bodyPr wrap="square" rtlCol="0">
            <a:spAutoFit/>
          </a:bodyPr>
          <a:lstStyle/>
          <a:p>
            <a:pPr algn="ctr" defTabSz="342900">
              <a:spcBef>
                <a:spcPct val="0"/>
              </a:spcBef>
            </a:pPr>
            <a:r>
              <a:rPr lang="en-US" sz="3600" dirty="0">
                <a:solidFill>
                  <a:srgbClr val="073674"/>
                </a:solidFill>
                <a:latin typeface="Corbel" panose="020B0503020204020204" pitchFamily="34" charset="0"/>
                <a:cs typeface="Arial" panose="020B0604020202020204" pitchFamily="34" charset="0"/>
              </a:rPr>
              <a:t>MAIR Curriculum</a:t>
            </a:r>
          </a:p>
          <a:p>
            <a:pPr algn="ctr" defTabSz="342900">
              <a:spcBef>
                <a:spcPct val="0"/>
              </a:spcBef>
            </a:pPr>
            <a:r>
              <a:rPr lang="en-US" dirty="0">
                <a:solidFill>
                  <a:srgbClr val="073674"/>
                </a:solidFill>
                <a:latin typeface="Corbel" panose="020B0503020204020204" pitchFamily="34" charset="0"/>
                <a:cs typeface="Arial" panose="020B0604020202020204" pitchFamily="34" charset="0"/>
              </a:rPr>
              <a:t>BA/MA Student Session April 2024</a:t>
            </a:r>
          </a:p>
        </p:txBody>
      </p:sp>
      <p:sp>
        <p:nvSpPr>
          <p:cNvPr id="6" name="TextBox 5"/>
          <p:cNvSpPr txBox="1"/>
          <p:nvPr/>
        </p:nvSpPr>
        <p:spPr>
          <a:xfrm>
            <a:off x="1085850" y="5579818"/>
            <a:ext cx="6915150" cy="323165"/>
          </a:xfrm>
          <a:prstGeom prst="rect">
            <a:avLst/>
          </a:prstGeom>
          <a:noFill/>
        </p:spPr>
        <p:txBody>
          <a:bodyPr wrap="square" rtlCol="0">
            <a:spAutoFit/>
          </a:bodyPr>
          <a:lstStyle/>
          <a:p>
            <a:pPr algn="ctr" defTabSz="342900">
              <a:spcBef>
                <a:spcPct val="0"/>
              </a:spcBef>
            </a:pPr>
            <a:r>
              <a:rPr lang="en-US" sz="1350" dirty="0">
                <a:solidFill>
                  <a:srgbClr val="01B199"/>
                </a:solidFill>
                <a:latin typeface="Corbel" panose="020B0503020204020204" pitchFamily="34" charset="0"/>
                <a:cs typeface="Arial" panose="020B0604020202020204" pitchFamily="34" charset="0"/>
              </a:rPr>
              <a:t>Washington, DC	    </a:t>
            </a:r>
            <a:r>
              <a:rPr lang="el-GR" sz="1500" b="1" dirty="0">
                <a:solidFill>
                  <a:srgbClr val="002060"/>
                </a:solidFill>
                <a:latin typeface="Corbel" panose="020B0503020204020204" pitchFamily="34" charset="0"/>
                <a:cs typeface="Arial" panose="020B0604020202020204" pitchFamily="34" charset="0"/>
              </a:rPr>
              <a:t>Ι</a:t>
            </a:r>
            <a:r>
              <a:rPr lang="en-US" sz="1350" dirty="0">
                <a:solidFill>
                  <a:srgbClr val="01B199"/>
                </a:solidFill>
                <a:latin typeface="Corbel" panose="020B0503020204020204" pitchFamily="34" charset="0"/>
                <a:cs typeface="Arial" panose="020B0604020202020204" pitchFamily="34" charset="0"/>
              </a:rPr>
              <a:t>	Nanjing, China	</a:t>
            </a:r>
            <a:r>
              <a:rPr lang="el-GR" sz="1350" b="1" dirty="0">
                <a:solidFill>
                  <a:srgbClr val="002060"/>
                </a:solidFill>
                <a:latin typeface="Corbel" panose="020B0503020204020204" pitchFamily="34" charset="0"/>
                <a:cs typeface="Arial" panose="020B0604020202020204" pitchFamily="34" charset="0"/>
              </a:rPr>
              <a:t> </a:t>
            </a:r>
            <a:r>
              <a:rPr lang="en-US" sz="1350" b="1" dirty="0">
                <a:solidFill>
                  <a:srgbClr val="002060"/>
                </a:solidFill>
                <a:latin typeface="Corbel" panose="020B0503020204020204" pitchFamily="34" charset="0"/>
                <a:cs typeface="Arial" panose="020B0604020202020204" pitchFamily="34" charset="0"/>
              </a:rPr>
              <a:t>  </a:t>
            </a:r>
            <a:r>
              <a:rPr lang="el-GR" sz="1350" b="1" dirty="0">
                <a:solidFill>
                  <a:srgbClr val="002060"/>
                </a:solidFill>
                <a:latin typeface="Corbel" panose="020B0503020204020204" pitchFamily="34" charset="0"/>
                <a:cs typeface="Arial" panose="020B0604020202020204" pitchFamily="34" charset="0"/>
              </a:rPr>
              <a:t>Ι </a:t>
            </a:r>
            <a:r>
              <a:rPr lang="en-US" sz="1350" dirty="0">
                <a:solidFill>
                  <a:srgbClr val="01B199"/>
                </a:solidFill>
                <a:latin typeface="Corbel" panose="020B0503020204020204" pitchFamily="34" charset="0"/>
                <a:cs typeface="Arial" panose="020B0604020202020204" pitchFamily="34" charset="0"/>
              </a:rPr>
              <a:t>	Bologna, Italy </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31948" y="696773"/>
            <a:ext cx="5623205" cy="4143368"/>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72498" y="1772361"/>
            <a:ext cx="954895" cy="954895"/>
          </a:xfrm>
          <a:prstGeom prst="rect">
            <a:avLst/>
          </a:prstGeom>
        </p:spPr>
      </p:pic>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15100" y="3176168"/>
            <a:ext cx="1543050" cy="1543050"/>
          </a:xfrm>
          <a:prstGeom prst="rect">
            <a:avLst/>
          </a:prstGeom>
        </p:spPr>
      </p:pic>
      <p:sp>
        <p:nvSpPr>
          <p:cNvPr id="17" name="TextBox 16"/>
          <p:cNvSpPr txBox="1"/>
          <p:nvPr/>
        </p:nvSpPr>
        <p:spPr>
          <a:xfrm>
            <a:off x="5250225" y="1227582"/>
            <a:ext cx="1836376" cy="593689"/>
          </a:xfrm>
          <a:prstGeom prst="rect">
            <a:avLst/>
          </a:prstGeom>
          <a:noFill/>
        </p:spPr>
        <p:txBody>
          <a:bodyPr wrap="square" rtlCol="0">
            <a:spAutoFit/>
          </a:bodyPr>
          <a:lstStyle/>
          <a:p>
            <a:pPr algn="ctr" defTabSz="342900">
              <a:lnSpc>
                <a:spcPct val="70000"/>
              </a:lnSpc>
            </a:pPr>
            <a:r>
              <a:rPr lang="en-US" sz="2100" spc="-113" dirty="0">
                <a:solidFill>
                  <a:srgbClr val="FFFF99"/>
                </a:solidFill>
                <a:latin typeface="Corbel" panose="020B0503020204020204" pitchFamily="34" charset="0"/>
              </a:rPr>
              <a:t>STUDY WITH </a:t>
            </a:r>
            <a:r>
              <a:rPr lang="en-US" sz="2400" b="1" dirty="0">
                <a:solidFill>
                  <a:srgbClr val="FFFF99"/>
                </a:solidFill>
                <a:latin typeface="Corbel" panose="020B0503020204020204" pitchFamily="34" charset="0"/>
              </a:rPr>
              <a:t>PURPOSE</a:t>
            </a:r>
            <a:endParaRPr lang="en-US" sz="2100" b="1" dirty="0">
              <a:solidFill>
                <a:srgbClr val="FFFF99"/>
              </a:solidFill>
              <a:latin typeface="Corbel" panose="020B0503020204020204" pitchFamily="34" charset="0"/>
            </a:endParaRPr>
          </a:p>
        </p:txBody>
      </p:sp>
      <p:pic>
        <p:nvPicPr>
          <p:cNvPr id="16" name="Pictur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60520" y="2334776"/>
            <a:ext cx="1219498" cy="1219498"/>
          </a:xfrm>
          <a:prstGeom prst="rect">
            <a:avLst/>
          </a:prstGeom>
        </p:spPr>
      </p:pic>
      <p:pic>
        <p:nvPicPr>
          <p:cNvPr id="3" name="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43000" y="742950"/>
            <a:ext cx="3508742" cy="1591825"/>
          </a:xfrm>
          <a:prstGeom prst="rect">
            <a:avLst/>
          </a:prstGeom>
        </p:spPr>
      </p:pic>
    </p:spTree>
    <p:extLst>
      <p:ext uri="{BB962C8B-B14F-4D97-AF65-F5344CB8AC3E}">
        <p14:creationId xmlns:p14="http://schemas.microsoft.com/office/powerpoint/2010/main" val="3762149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784" y="248038"/>
            <a:ext cx="5297791" cy="1159200"/>
          </a:xfrm>
        </p:spPr>
        <p:txBody>
          <a:bodyPr vert="horz" lIns="91440" tIns="45720" rIns="91440" bIns="45720" rtlCol="0" anchor="ctr">
            <a:normAutofit/>
          </a:bodyPr>
          <a:lstStyle/>
          <a:p>
            <a:pPr defTabSz="914400"/>
            <a:r>
              <a:rPr lang="en-US" sz="3500" b="1" u="sng" kern="1200" cap="small" dirty="0">
                <a:solidFill>
                  <a:srgbClr val="FFFFFF"/>
                </a:solidFill>
                <a:latin typeface="+mj-lt"/>
                <a:ea typeface="+mj-ea"/>
                <a:cs typeface="+mj-cs"/>
              </a:rPr>
              <a:t>Sample 2 Year Plan</a:t>
            </a:r>
          </a:p>
        </p:txBody>
      </p:sp>
      <p:graphicFrame>
        <p:nvGraphicFramePr>
          <p:cNvPr id="9" name="Diagram 8">
            <a:extLst>
              <a:ext uri="{FF2B5EF4-FFF2-40B4-BE49-F238E27FC236}">
                <a16:creationId xmlns:a16="http://schemas.microsoft.com/office/drawing/2014/main" id="{B724EE1E-0B57-46F5-A433-9152B473FA97}"/>
              </a:ext>
            </a:extLst>
          </p:cNvPr>
          <p:cNvGraphicFramePr/>
          <p:nvPr>
            <p:extLst/>
          </p:nvPr>
        </p:nvGraphicFramePr>
        <p:xfrm>
          <a:off x="142610" y="1929468"/>
          <a:ext cx="8934277" cy="4211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5B2D0AA1-3D4E-4DEE-95A6-6290F4DFEAF6}"/>
              </a:ext>
            </a:extLst>
          </p:cNvPr>
          <p:cNvSpPr txBox="1"/>
          <p:nvPr/>
        </p:nvSpPr>
        <p:spPr>
          <a:xfrm>
            <a:off x="159388" y="6002242"/>
            <a:ext cx="329220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First Year: </a:t>
            </a:r>
            <a:r>
              <a:rPr kumimoji="0" lang="en-US" sz="12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at least 4 of 6 Core courses </a:t>
            </a:r>
            <a:r>
              <a:rPr kumimoji="0" lang="en-US" sz="1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endParaRPr kumimoji="0" lang="en-US" sz="12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11" name="TextBox 10">
            <a:extLst>
              <a:ext uri="{FF2B5EF4-FFF2-40B4-BE49-F238E27FC236}">
                <a16:creationId xmlns:a16="http://schemas.microsoft.com/office/drawing/2014/main" id="{96E3D98B-48A5-404B-896C-5CFD6DD6E713}"/>
              </a:ext>
            </a:extLst>
          </p:cNvPr>
          <p:cNvSpPr txBox="1"/>
          <p:nvPr/>
        </p:nvSpPr>
        <p:spPr>
          <a:xfrm>
            <a:off x="4571998" y="6033020"/>
            <a:ext cx="462485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Second Year: </a:t>
            </a:r>
            <a:r>
              <a:rPr kumimoji="0" lang="en-US" sz="12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remainder of focus area courses, electives, and capstone</a:t>
            </a:r>
            <a:endParaRPr kumimoji="0" lang="en-US" sz="12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090895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784" y="248038"/>
            <a:ext cx="5297791" cy="1159200"/>
          </a:xfrm>
        </p:spPr>
        <p:txBody>
          <a:bodyPr vert="horz" lIns="91440" tIns="45720" rIns="91440" bIns="45720" rtlCol="0" anchor="ctr">
            <a:normAutofit/>
          </a:bodyPr>
          <a:lstStyle/>
          <a:p>
            <a:pPr defTabSz="914400"/>
            <a:r>
              <a:rPr lang="en-US" sz="3500" b="1" u="sng" kern="1200" cap="small" dirty="0">
                <a:solidFill>
                  <a:srgbClr val="FFFFFF"/>
                </a:solidFill>
                <a:latin typeface="+mj-lt"/>
                <a:ea typeface="+mj-ea"/>
                <a:cs typeface="+mj-cs"/>
              </a:rPr>
              <a:t>Public Course Search</a:t>
            </a:r>
          </a:p>
        </p:txBody>
      </p:sp>
      <p:sp>
        <p:nvSpPr>
          <p:cNvPr id="3" name="TextBox 2">
            <a:extLst>
              <a:ext uri="{FF2B5EF4-FFF2-40B4-BE49-F238E27FC236}">
                <a16:creationId xmlns:a16="http://schemas.microsoft.com/office/drawing/2014/main" id="{625B9F8B-5AFA-483C-BA60-CAAFBE0D373D}"/>
              </a:ext>
            </a:extLst>
          </p:cNvPr>
          <p:cNvSpPr txBox="1"/>
          <p:nvPr/>
        </p:nvSpPr>
        <p:spPr>
          <a:xfrm>
            <a:off x="2943185" y="6148297"/>
            <a:ext cx="325762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https://courses.jhu.edu</a:t>
            </a:r>
          </a:p>
        </p:txBody>
      </p:sp>
      <p:pic>
        <p:nvPicPr>
          <p:cNvPr id="5" name="Picture 4">
            <a:extLst>
              <a:ext uri="{FF2B5EF4-FFF2-40B4-BE49-F238E27FC236}">
                <a16:creationId xmlns:a16="http://schemas.microsoft.com/office/drawing/2014/main" id="{6BBFE4AA-5043-4908-BDB8-67DC024C1F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 y="1574310"/>
            <a:ext cx="9144000" cy="4441647"/>
          </a:xfrm>
          <a:prstGeom prst="rect">
            <a:avLst/>
          </a:prstGeom>
        </p:spPr>
      </p:pic>
    </p:spTree>
    <p:extLst>
      <p:ext uri="{BB962C8B-B14F-4D97-AF65-F5344CB8AC3E}">
        <p14:creationId xmlns:p14="http://schemas.microsoft.com/office/powerpoint/2010/main" val="3872316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000"/>
            <a:lum/>
            <a:extLst>
              <a:ext uri="{28A0092B-C50C-407E-A947-70E740481C1C}">
                <a14:useLocalDpi xmlns:a14="http://schemas.microsoft.com/office/drawing/2010/main"/>
              </a:ext>
            </a:extLst>
          </a:blip>
          <a:srcRect/>
          <a:stretch>
            <a:fillRect l="-4000" r="-4000"/>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95030" y="2767106"/>
            <a:ext cx="2160621" cy="3071906"/>
          </a:xfrm>
        </p:spPr>
        <p:txBody>
          <a:bodyPr vert="horz" lIns="91440" tIns="45720" rIns="91440" bIns="45720" rtlCol="0" anchor="t">
            <a:normAutofit/>
          </a:bodyPr>
          <a:lstStyle/>
          <a:p>
            <a:pPr defTabSz="914400"/>
            <a:r>
              <a:rPr lang="en-US" sz="3200" b="1" u="sng" kern="1200" cap="small" dirty="0">
                <a:solidFill>
                  <a:srgbClr val="FFFFFF"/>
                </a:solidFill>
                <a:latin typeface="+mj-lt"/>
                <a:ea typeface="+mj-ea"/>
                <a:cs typeface="+mj-cs"/>
              </a:rPr>
              <a:t>Faculty</a:t>
            </a:r>
            <a:br>
              <a:rPr lang="en-US" sz="3200" b="1" u="sng" kern="1200" cap="small" dirty="0">
                <a:solidFill>
                  <a:srgbClr val="FFFFFF"/>
                </a:solidFill>
                <a:latin typeface="+mj-lt"/>
                <a:ea typeface="+mj-ea"/>
                <a:cs typeface="+mj-cs"/>
              </a:rPr>
            </a:br>
            <a:r>
              <a:rPr lang="en-US" sz="3200" b="1" u="sng" kern="1200" cap="small" dirty="0">
                <a:solidFill>
                  <a:srgbClr val="FFFFFF"/>
                </a:solidFill>
                <a:latin typeface="+mj-lt"/>
                <a:ea typeface="+mj-ea"/>
                <a:cs typeface="+mj-cs"/>
              </a:rPr>
              <a:t>Directory</a:t>
            </a:r>
          </a:p>
        </p:txBody>
      </p:sp>
      <p:pic>
        <p:nvPicPr>
          <p:cNvPr id="3" name="Picture 2">
            <a:extLst>
              <a:ext uri="{FF2B5EF4-FFF2-40B4-BE49-F238E27FC236}">
                <a16:creationId xmlns:a16="http://schemas.microsoft.com/office/drawing/2014/main" id="{9184A2AA-83D4-45A2-AA86-1BC48A2A28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99226" y="352612"/>
            <a:ext cx="4974497" cy="5486400"/>
          </a:xfrm>
          <a:prstGeom prst="rect">
            <a:avLst/>
          </a:prstGeom>
        </p:spPr>
      </p:pic>
      <p:sp>
        <p:nvSpPr>
          <p:cNvPr id="4" name="Rectangle 3">
            <a:extLst>
              <a:ext uri="{FF2B5EF4-FFF2-40B4-BE49-F238E27FC236}">
                <a16:creationId xmlns:a16="http://schemas.microsoft.com/office/drawing/2014/main" id="{5C647C45-CB4B-4D67-895E-9DF8B8092278}"/>
              </a:ext>
            </a:extLst>
          </p:cNvPr>
          <p:cNvSpPr/>
          <p:nvPr/>
        </p:nvSpPr>
        <p:spPr>
          <a:xfrm>
            <a:off x="4193968" y="6136056"/>
            <a:ext cx="378501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https://sais.jhu.edu/faculty-research</a:t>
            </a:r>
          </a:p>
        </p:txBody>
      </p:sp>
    </p:spTree>
    <p:extLst>
      <p:ext uri="{BB962C8B-B14F-4D97-AF65-F5344CB8AC3E}">
        <p14:creationId xmlns:p14="http://schemas.microsoft.com/office/powerpoint/2010/main" val="2068118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000"/>
            <a:lum/>
            <a:extLst>
              <a:ext uri="{28A0092B-C50C-407E-A947-70E740481C1C}">
                <a14:useLocalDpi xmlns:a14="http://schemas.microsoft.com/office/drawing/2010/main"/>
              </a:ext>
            </a:extLst>
          </a:blip>
          <a:srcRect/>
          <a:stretch>
            <a:fillRect l="-4000" r="-4000"/>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495030" y="2767106"/>
            <a:ext cx="2160621" cy="3071906"/>
          </a:xfrm>
        </p:spPr>
        <p:txBody>
          <a:bodyPr vert="horz" lIns="91440" tIns="45720" rIns="91440" bIns="45720" rtlCol="0" anchor="t">
            <a:normAutofit/>
          </a:bodyPr>
          <a:lstStyle/>
          <a:p>
            <a:pPr defTabSz="914400"/>
            <a:r>
              <a:rPr lang="en-US" sz="3200" b="1" u="sng" kern="1200" cap="small" dirty="0">
                <a:solidFill>
                  <a:srgbClr val="FFFFFF"/>
                </a:solidFill>
                <a:latin typeface="+mj-lt"/>
                <a:ea typeface="+mj-ea"/>
                <a:cs typeface="+mj-cs"/>
              </a:rPr>
              <a:t>Language Proficiency</a:t>
            </a:r>
          </a:p>
        </p:txBody>
      </p:sp>
      <p:graphicFrame>
        <p:nvGraphicFramePr>
          <p:cNvPr id="9" name="Table 8">
            <a:extLst>
              <a:ext uri="{FF2B5EF4-FFF2-40B4-BE49-F238E27FC236}">
                <a16:creationId xmlns:a16="http://schemas.microsoft.com/office/drawing/2014/main" id="{546E52FF-31CE-41BF-940D-A46A0218D55E}"/>
              </a:ext>
            </a:extLst>
          </p:cNvPr>
          <p:cNvGraphicFramePr>
            <a:graphicFrameLocks noGrp="1"/>
          </p:cNvGraphicFramePr>
          <p:nvPr>
            <p:extLst>
              <p:ext uri="{D42A27DB-BD31-4B8C-83A1-F6EECF244321}">
                <p14:modId xmlns:p14="http://schemas.microsoft.com/office/powerpoint/2010/main" val="3560163756"/>
              </p:ext>
            </p:extLst>
          </p:nvPr>
        </p:nvGraphicFramePr>
        <p:xfrm>
          <a:off x="3347695" y="922788"/>
          <a:ext cx="5477560" cy="4060272"/>
        </p:xfrm>
        <a:graphic>
          <a:graphicData uri="http://schemas.openxmlformats.org/drawingml/2006/table">
            <a:tbl>
              <a:tblPr firstRow="1" bandRow="1">
                <a:noFill/>
                <a:tableStyleId>{5C22544A-7EE6-4342-B048-85BDC9FD1C3A}</a:tableStyleId>
              </a:tblPr>
              <a:tblGrid>
                <a:gridCol w="5477560">
                  <a:extLst>
                    <a:ext uri="{9D8B030D-6E8A-4147-A177-3AD203B41FA5}">
                      <a16:colId xmlns:a16="http://schemas.microsoft.com/office/drawing/2014/main" val="2790451157"/>
                    </a:ext>
                  </a:extLst>
                </a:gridCol>
              </a:tblGrid>
              <a:tr h="505174">
                <a:tc>
                  <a:txBody>
                    <a:bodyPr/>
                    <a:lstStyle/>
                    <a:p>
                      <a:pPr algn="ctr"/>
                      <a:r>
                        <a:rPr lang="en-US" sz="2200" b="1" cap="small" dirty="0">
                          <a:solidFill>
                            <a:schemeClr val="tx1"/>
                          </a:solidFill>
                          <a:latin typeface="Corbel" panose="020B0503020204020204" pitchFamily="34" charset="0"/>
                        </a:rPr>
                        <a:t>Language Proficiency Requirement</a:t>
                      </a:r>
                      <a:endParaRPr lang="en-US" sz="2200" b="1" kern="1200" cap="small" dirty="0">
                        <a:solidFill>
                          <a:schemeClr val="tx1"/>
                        </a:solidFill>
                        <a:latin typeface="Corbel" panose="020B0503020204020204" pitchFamily="34" charset="0"/>
                        <a:ea typeface="+mn-ea"/>
                        <a:cs typeface="+mn-cs"/>
                      </a:endParaRPr>
                    </a:p>
                  </a:txBody>
                  <a:tcPr marL="124556" marR="64769" marT="64769" marB="64769">
                    <a:lnL w="12700" cmpd="sng">
                      <a:noFill/>
                      <a:prstDash val="solid"/>
                    </a:lnL>
                    <a:lnR w="12700" cmpd="sng">
                      <a:noFill/>
                      <a:prstDash val="solid"/>
                    </a:lnR>
                    <a:lnT w="19050" cap="flat" cmpd="sng" algn="ctr">
                      <a:noFill/>
                      <a:prstDash val="soli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3074330943"/>
                  </a:ext>
                </a:extLst>
              </a:tr>
              <a:tr h="3555098">
                <a:tc>
                  <a:txBody>
                    <a:bodyPr/>
                    <a:lstStyle/>
                    <a:p>
                      <a:pPr marL="214313" indent="-214313">
                        <a:buFont typeface="Arial" panose="020B0604020202020204" pitchFamily="34" charset="0"/>
                        <a:buChar char="•"/>
                        <a:defRPr/>
                      </a:pPr>
                      <a:r>
                        <a:rPr lang="en-US" sz="1400" dirty="0">
                          <a:latin typeface="Corbel" panose="020B0503020204020204" pitchFamily="34" charset="0"/>
                        </a:rPr>
                        <a:t>Students must demonstrate proficiency in a non-native language by passing proficiency exams</a:t>
                      </a:r>
                    </a:p>
                    <a:p>
                      <a:pPr marL="214313" indent="-214313">
                        <a:buFont typeface="Arial" panose="020B0604020202020204" pitchFamily="34" charset="0"/>
                        <a:buChar char="•"/>
                        <a:defRPr/>
                      </a:pPr>
                      <a:endParaRPr lang="en-US" sz="1400" dirty="0">
                        <a:latin typeface="Corbel" panose="020B0503020204020204" pitchFamily="34" charset="0"/>
                      </a:endParaRPr>
                    </a:p>
                    <a:p>
                      <a:pPr marL="214313" indent="-214313">
                        <a:buFont typeface="Arial" panose="020B0604020202020204" pitchFamily="34" charset="0"/>
                        <a:buChar char="•"/>
                        <a:defRPr/>
                      </a:pPr>
                      <a:r>
                        <a:rPr lang="en-US" sz="1400" dirty="0">
                          <a:latin typeface="Corbel" panose="020B0503020204020204" pitchFamily="34" charset="0"/>
                        </a:rPr>
                        <a:t>SAIS offers language courses (non-credit) to help students prepare for proficiency exams; included in full-time tuition</a:t>
                      </a:r>
                    </a:p>
                    <a:p>
                      <a:pPr marL="214313" indent="-214313">
                        <a:buFont typeface="Arial" panose="020B0604020202020204" pitchFamily="34" charset="0"/>
                        <a:buChar char="•"/>
                        <a:defRPr/>
                      </a:pPr>
                      <a:endParaRPr lang="en-US" sz="1400" dirty="0">
                        <a:latin typeface="Corbel" panose="020B0503020204020204" pitchFamily="34" charset="0"/>
                      </a:endParaRPr>
                    </a:p>
                    <a:p>
                      <a:pPr marL="214313" indent="-214313">
                        <a:buFont typeface="Arial" panose="020B0604020202020204" pitchFamily="34" charset="0"/>
                        <a:buChar char="•"/>
                        <a:defRPr/>
                      </a:pPr>
                      <a:r>
                        <a:rPr lang="en-US" sz="1400" dirty="0">
                          <a:latin typeface="Corbel" panose="020B0503020204020204" pitchFamily="34" charset="0"/>
                        </a:rPr>
                        <a:t>Possible to reach proficiency in a new language within 4 semesters of full-time study</a:t>
                      </a:r>
                    </a:p>
                    <a:p>
                      <a:pPr marL="214313" indent="-214313">
                        <a:buFont typeface="Arial" panose="020B0604020202020204" pitchFamily="34" charset="0"/>
                        <a:buChar char="•"/>
                        <a:defRPr/>
                      </a:pPr>
                      <a:endParaRPr lang="en-US" sz="1400" dirty="0">
                        <a:latin typeface="Corbel" panose="020B0503020204020204" pitchFamily="34" charset="0"/>
                      </a:endParaRPr>
                    </a:p>
                    <a:p>
                      <a:pPr marL="214313" indent="-214313">
                        <a:buFont typeface="Arial" panose="020B0604020202020204" pitchFamily="34" charset="0"/>
                        <a:buChar char="•"/>
                        <a:defRPr/>
                      </a:pPr>
                      <a:r>
                        <a:rPr lang="en-US" sz="1400" dirty="0">
                          <a:latin typeface="Corbel" panose="020B0503020204020204" pitchFamily="34" charset="0"/>
                        </a:rPr>
                        <a:t>Non-native English speakers* may use English as their proficiency language</a:t>
                      </a:r>
                    </a:p>
                    <a:p>
                      <a:pPr algn="ctr"/>
                      <a:endParaRPr lang="en-US" sz="1400" b="1" kern="1200" cap="small" dirty="0">
                        <a:solidFill>
                          <a:schemeClr val="tx1"/>
                        </a:solidFill>
                        <a:latin typeface="Corbel" panose="020B0503020204020204" pitchFamily="34" charset="0"/>
                        <a:ea typeface="+mn-ea"/>
                        <a:cs typeface="+mn-cs"/>
                      </a:endParaRPr>
                    </a:p>
                  </a:txBody>
                  <a:tcPr marL="124556" marR="64769" marT="64769" marB="64769">
                    <a:lnL w="12700" cmpd="sng">
                      <a:noFill/>
                      <a:prstDash val="solid"/>
                    </a:lnL>
                    <a:lnR w="12700" cmpd="sng">
                      <a:noFill/>
                      <a:prstDash val="solid"/>
                    </a:lnR>
                    <a:lnT w="19050" cap="flat" cmpd="sng" algn="ctr">
                      <a:noFill/>
                      <a:prstDash val="soli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575420"/>
                  </a:ext>
                </a:extLst>
              </a:tr>
            </a:tbl>
          </a:graphicData>
        </a:graphic>
      </p:graphicFrame>
      <p:sp>
        <p:nvSpPr>
          <p:cNvPr id="11" name="TextBox 10">
            <a:extLst>
              <a:ext uri="{FF2B5EF4-FFF2-40B4-BE49-F238E27FC236}">
                <a16:creationId xmlns:a16="http://schemas.microsoft.com/office/drawing/2014/main" id="{5A1D7223-38A8-41B4-947A-736828617621}"/>
              </a:ext>
            </a:extLst>
          </p:cNvPr>
          <p:cNvSpPr txBox="1"/>
          <p:nvPr/>
        </p:nvSpPr>
        <p:spPr>
          <a:xfrm>
            <a:off x="3291840" y="6183907"/>
            <a:ext cx="5659213" cy="577081"/>
          </a:xfrm>
          <a:prstGeom prst="rect">
            <a:avLst/>
          </a:prstGeom>
          <a:noFill/>
        </p:spPr>
        <p:txBody>
          <a:bodyPr wrap="square" rtlCol="0">
            <a:spAutoFit/>
          </a:bodyPr>
          <a:lstStyle/>
          <a:p>
            <a:pPr defTabSz="342900"/>
            <a:r>
              <a:rPr lang="en-US" sz="1050" dirty="0">
                <a:solidFill>
                  <a:prstClr val="black"/>
                </a:solidFill>
                <a:latin typeface="Corbel" panose="020B0503020204020204" pitchFamily="34" charset="0"/>
              </a:rPr>
              <a:t>*Since English is of medium of instruction, non-native English speakers must take a diagnostic test to determine they have sufficient language skills and may be required to enroll in additional English language courses if not</a:t>
            </a:r>
          </a:p>
        </p:txBody>
      </p:sp>
    </p:spTree>
    <p:extLst>
      <p:ext uri="{BB962C8B-B14F-4D97-AF65-F5344CB8AC3E}">
        <p14:creationId xmlns:p14="http://schemas.microsoft.com/office/powerpoint/2010/main" val="444114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000"/>
            <a:lum/>
            <a:extLst>
              <a:ext uri="{28A0092B-C50C-407E-A947-70E740481C1C}">
                <a14:useLocalDpi xmlns:a14="http://schemas.microsoft.com/office/drawing/2010/main"/>
              </a:ext>
            </a:extLst>
          </a:blip>
          <a:srcRect/>
          <a:stretch>
            <a:fillRect l="-4000" r="-4000"/>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495030" y="2767106"/>
            <a:ext cx="2160621" cy="3071906"/>
          </a:xfrm>
        </p:spPr>
        <p:txBody>
          <a:bodyPr vert="horz" lIns="91440" tIns="45720" rIns="91440" bIns="45720" rtlCol="0" anchor="t">
            <a:normAutofit/>
          </a:bodyPr>
          <a:lstStyle/>
          <a:p>
            <a:pPr defTabSz="914400"/>
            <a:r>
              <a:rPr lang="en-US" sz="3200" b="1" u="sng" kern="1200" cap="small" dirty="0">
                <a:solidFill>
                  <a:srgbClr val="FFFFFF"/>
                </a:solidFill>
                <a:latin typeface="+mj-lt"/>
                <a:ea typeface="+mj-ea"/>
                <a:cs typeface="+mj-cs"/>
              </a:rPr>
              <a:t>Language Courses</a:t>
            </a:r>
          </a:p>
        </p:txBody>
      </p:sp>
      <p:graphicFrame>
        <p:nvGraphicFramePr>
          <p:cNvPr id="9" name="Table 8">
            <a:extLst>
              <a:ext uri="{FF2B5EF4-FFF2-40B4-BE49-F238E27FC236}">
                <a16:creationId xmlns:a16="http://schemas.microsoft.com/office/drawing/2014/main" id="{5ED9DB69-D116-4CCF-A58B-CA0C81F3CD48}"/>
              </a:ext>
            </a:extLst>
          </p:cNvPr>
          <p:cNvGraphicFramePr>
            <a:graphicFrameLocks noGrp="1"/>
          </p:cNvGraphicFramePr>
          <p:nvPr>
            <p:extLst>
              <p:ext uri="{D42A27DB-BD31-4B8C-83A1-F6EECF244321}">
                <p14:modId xmlns:p14="http://schemas.microsoft.com/office/powerpoint/2010/main" val="1394811936"/>
              </p:ext>
            </p:extLst>
          </p:nvPr>
        </p:nvGraphicFramePr>
        <p:xfrm>
          <a:off x="3229052" y="1291905"/>
          <a:ext cx="5572045" cy="2889572"/>
        </p:xfrm>
        <a:graphic>
          <a:graphicData uri="http://schemas.openxmlformats.org/drawingml/2006/table">
            <a:tbl>
              <a:tblPr firstRow="1" bandRow="1">
                <a:noFill/>
                <a:tableStyleId>{5C22544A-7EE6-4342-B048-85BDC9FD1C3A}</a:tableStyleId>
              </a:tblPr>
              <a:tblGrid>
                <a:gridCol w="1857348">
                  <a:extLst>
                    <a:ext uri="{9D8B030D-6E8A-4147-A177-3AD203B41FA5}">
                      <a16:colId xmlns:a16="http://schemas.microsoft.com/office/drawing/2014/main" val="2790451157"/>
                    </a:ext>
                  </a:extLst>
                </a:gridCol>
                <a:gridCol w="1857349">
                  <a:extLst>
                    <a:ext uri="{9D8B030D-6E8A-4147-A177-3AD203B41FA5}">
                      <a16:colId xmlns:a16="http://schemas.microsoft.com/office/drawing/2014/main" val="2301674396"/>
                    </a:ext>
                  </a:extLst>
                </a:gridCol>
                <a:gridCol w="1857348">
                  <a:extLst>
                    <a:ext uri="{9D8B030D-6E8A-4147-A177-3AD203B41FA5}">
                      <a16:colId xmlns:a16="http://schemas.microsoft.com/office/drawing/2014/main" val="3425141078"/>
                    </a:ext>
                  </a:extLst>
                </a:gridCol>
              </a:tblGrid>
              <a:tr h="478172">
                <a:tc>
                  <a:txBody>
                    <a:bodyPr/>
                    <a:lstStyle/>
                    <a:p>
                      <a:pPr algn="ctr"/>
                      <a:r>
                        <a:rPr lang="en-US" sz="1400" b="1" kern="1200" cap="small" dirty="0">
                          <a:solidFill>
                            <a:schemeClr val="tx1"/>
                          </a:solidFill>
                          <a:latin typeface="Corbel" panose="020B0503020204020204" pitchFamily="34" charset="0"/>
                          <a:ea typeface="+mn-ea"/>
                          <a:cs typeface="+mn-cs"/>
                        </a:rPr>
                        <a:t>Both Campuses</a:t>
                      </a:r>
                    </a:p>
                  </a:txBody>
                  <a:tcPr marL="124556" marR="64769" marT="64769" marB="64769">
                    <a:lnL w="12700" cmpd="sng">
                      <a:noFill/>
                      <a:prstDash val="solid"/>
                    </a:lnL>
                    <a:lnR w="12700" cmpd="sng">
                      <a:noFill/>
                      <a:prstDash val="solid"/>
                    </a:lnR>
                    <a:lnT w="19050" cap="flat" cmpd="sng" algn="ctr">
                      <a:noFill/>
                      <a:prstDash val="soli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9C9C9"/>
                    </a:solidFill>
                  </a:tcPr>
                </a:tc>
                <a:tc>
                  <a:txBody>
                    <a:bodyPr/>
                    <a:lstStyle/>
                    <a:p>
                      <a:pPr algn="ctr"/>
                      <a:r>
                        <a:rPr lang="en-US" sz="1400" b="1" kern="1200" cap="small" dirty="0">
                          <a:solidFill>
                            <a:schemeClr val="tx1"/>
                          </a:solidFill>
                          <a:latin typeface="Corbel" panose="020B0503020204020204" pitchFamily="34" charset="0"/>
                          <a:ea typeface="+mn-ea"/>
                          <a:cs typeface="+mn-cs"/>
                        </a:rPr>
                        <a:t>Washington DC Only</a:t>
                      </a:r>
                    </a:p>
                  </a:txBody>
                  <a:tcPr marL="124556" marR="64769" marT="64769" marB="64769">
                    <a:lnL w="12700" cmpd="sng">
                      <a:noFill/>
                      <a:prstDash val="solid"/>
                    </a:lnL>
                    <a:lnR w="12700" cmpd="sng">
                      <a:noFill/>
                      <a:prstDash val="soli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9C9C9"/>
                    </a:solidFill>
                  </a:tcPr>
                </a:tc>
                <a:tc>
                  <a:txBody>
                    <a:bodyPr/>
                    <a:lstStyle/>
                    <a:p>
                      <a:pPr algn="ctr"/>
                      <a:r>
                        <a:rPr lang="en-US" sz="1400" b="1" kern="1200" cap="small" dirty="0">
                          <a:solidFill>
                            <a:schemeClr val="tx1"/>
                          </a:solidFill>
                          <a:latin typeface="Corbel" panose="020B0503020204020204" pitchFamily="34" charset="0"/>
                          <a:ea typeface="+mn-ea"/>
                          <a:cs typeface="+mn-cs"/>
                        </a:rPr>
                        <a:t>SAIS Europe Only*</a:t>
                      </a:r>
                    </a:p>
                  </a:txBody>
                  <a:tcPr marL="124556" marR="64769" marT="64769" marB="64769">
                    <a:lnL w="12700" cmpd="sng">
                      <a:noFill/>
                      <a:prstDash val="solid"/>
                    </a:lnL>
                    <a:lnR w="12700" cmpd="sng">
                      <a:noFill/>
                      <a:prstDash val="soli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9C9C9"/>
                    </a:solidFill>
                  </a:tcPr>
                </a:tc>
                <a:extLst>
                  <a:ext uri="{0D108BD9-81ED-4DB2-BD59-A6C34878D82A}">
                    <a16:rowId xmlns:a16="http://schemas.microsoft.com/office/drawing/2014/main" val="3074330943"/>
                  </a:ext>
                </a:extLst>
              </a:tr>
              <a:tr h="2411400">
                <a:tc>
                  <a:txBody>
                    <a:bodyPr/>
                    <a:lstStyle/>
                    <a:p>
                      <a:pPr indent="-228600" defTabSz="914400">
                        <a:lnSpc>
                          <a:spcPct val="90000"/>
                        </a:lnSpc>
                        <a:spcAft>
                          <a:spcPts val="600"/>
                        </a:spcAft>
                        <a:buFont typeface="Arial" panose="020B0604020202020204" pitchFamily="34" charset="0"/>
                        <a:buChar char="•"/>
                      </a:pPr>
                      <a:r>
                        <a:rPr lang="en-US" sz="1400" dirty="0">
                          <a:latin typeface="Corbel" panose="020B0503020204020204" pitchFamily="34" charset="0"/>
                        </a:rPr>
                        <a:t>Arabic</a:t>
                      </a:r>
                    </a:p>
                    <a:p>
                      <a:pPr indent="-228600" defTabSz="914400">
                        <a:lnSpc>
                          <a:spcPct val="90000"/>
                        </a:lnSpc>
                        <a:spcAft>
                          <a:spcPts val="600"/>
                        </a:spcAft>
                        <a:buFont typeface="Arial" panose="020B0604020202020204" pitchFamily="34" charset="0"/>
                        <a:buChar char="•"/>
                      </a:pPr>
                      <a:r>
                        <a:rPr lang="en-US" sz="1400" dirty="0">
                          <a:latin typeface="Corbel" panose="020B0503020204020204" pitchFamily="34" charset="0"/>
                        </a:rPr>
                        <a:t>English</a:t>
                      </a:r>
                    </a:p>
                    <a:p>
                      <a:pPr indent="-228600" defTabSz="914400">
                        <a:lnSpc>
                          <a:spcPct val="90000"/>
                        </a:lnSpc>
                        <a:spcAft>
                          <a:spcPts val="600"/>
                        </a:spcAft>
                        <a:buFont typeface="Arial" panose="020B0604020202020204" pitchFamily="34" charset="0"/>
                        <a:buChar char="•"/>
                      </a:pPr>
                      <a:r>
                        <a:rPr lang="en-US" sz="1400" dirty="0">
                          <a:latin typeface="Corbel" panose="020B0503020204020204" pitchFamily="34" charset="0"/>
                        </a:rPr>
                        <a:t>French</a:t>
                      </a:r>
                    </a:p>
                    <a:p>
                      <a:pPr indent="-228600" defTabSz="914400">
                        <a:lnSpc>
                          <a:spcPct val="90000"/>
                        </a:lnSpc>
                        <a:spcAft>
                          <a:spcPts val="600"/>
                        </a:spcAft>
                        <a:buFont typeface="Arial" panose="020B0604020202020204" pitchFamily="34" charset="0"/>
                        <a:buChar char="•"/>
                      </a:pPr>
                      <a:r>
                        <a:rPr lang="en-US" sz="1400" dirty="0">
                          <a:latin typeface="Corbel" panose="020B0503020204020204" pitchFamily="34" charset="0"/>
                        </a:rPr>
                        <a:t>Russian</a:t>
                      </a:r>
                    </a:p>
                    <a:p>
                      <a:pPr indent="-228600" defTabSz="914400">
                        <a:lnSpc>
                          <a:spcPct val="90000"/>
                        </a:lnSpc>
                        <a:spcAft>
                          <a:spcPts val="600"/>
                        </a:spcAft>
                        <a:buFont typeface="Arial" panose="020B0604020202020204" pitchFamily="34" charset="0"/>
                        <a:buChar char="•"/>
                      </a:pPr>
                      <a:r>
                        <a:rPr lang="en-US" sz="1400" dirty="0">
                          <a:latin typeface="Corbel" panose="020B0503020204020204" pitchFamily="34" charset="0"/>
                        </a:rPr>
                        <a:t>Spanish</a:t>
                      </a:r>
                    </a:p>
                  </a:txBody>
                  <a:tcPr marL="124556" marR="64769" marT="64769" marB="64769">
                    <a:lnL w="12700" cmpd="sng">
                      <a:noFill/>
                      <a:prstDash val="solid"/>
                    </a:lnL>
                    <a:lnR w="12700" cmpd="sng">
                      <a:noFill/>
                      <a:prstDash val="solid"/>
                    </a:lnR>
                    <a:lnT w="19050" cap="flat" cmpd="sng" algn="ctr">
                      <a:noFill/>
                      <a:prstDash val="soli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spcAft>
                          <a:spcPts val="600"/>
                        </a:spcAft>
                        <a:buFont typeface="Arial" panose="020B0604020202020204" pitchFamily="34" charset="0"/>
                        <a:buChar char="•"/>
                      </a:pPr>
                      <a:r>
                        <a:rPr lang="en-US" sz="1400" dirty="0">
                          <a:latin typeface="Corbel" panose="020B0503020204020204" pitchFamily="34" charset="0"/>
                        </a:rPr>
                        <a:t>Chinese</a:t>
                      </a:r>
                    </a:p>
                    <a:p>
                      <a:pPr marL="285750" indent="-285750">
                        <a:spcAft>
                          <a:spcPts val="600"/>
                        </a:spcAft>
                        <a:buFont typeface="Arial" panose="020B0604020202020204" pitchFamily="34" charset="0"/>
                        <a:buChar char="•"/>
                      </a:pPr>
                      <a:r>
                        <a:rPr lang="en-US" sz="1400" dirty="0">
                          <a:latin typeface="Corbel" panose="020B0503020204020204" pitchFamily="34" charset="0"/>
                        </a:rPr>
                        <a:t>Indonesian</a:t>
                      </a:r>
                    </a:p>
                    <a:p>
                      <a:pPr marL="285750" indent="-285750">
                        <a:spcAft>
                          <a:spcPts val="600"/>
                        </a:spcAft>
                        <a:buFont typeface="Arial" panose="020B0604020202020204" pitchFamily="34" charset="0"/>
                        <a:buChar char="•"/>
                      </a:pPr>
                      <a:r>
                        <a:rPr lang="en-US" sz="1400" dirty="0">
                          <a:latin typeface="Corbel" panose="020B0503020204020204" pitchFamily="34" charset="0"/>
                        </a:rPr>
                        <a:t>Japanese</a:t>
                      </a:r>
                    </a:p>
                    <a:p>
                      <a:pPr marL="285750" indent="-285750">
                        <a:spcAft>
                          <a:spcPts val="600"/>
                        </a:spcAft>
                        <a:buFont typeface="Arial" panose="020B0604020202020204" pitchFamily="34" charset="0"/>
                        <a:buChar char="•"/>
                      </a:pPr>
                      <a:r>
                        <a:rPr lang="en-US" sz="1400" dirty="0">
                          <a:latin typeface="Corbel" panose="020B0503020204020204" pitchFamily="34" charset="0"/>
                        </a:rPr>
                        <a:t>Korean</a:t>
                      </a:r>
                    </a:p>
                    <a:p>
                      <a:pPr marL="285750" indent="-285750">
                        <a:spcAft>
                          <a:spcPts val="600"/>
                        </a:spcAft>
                        <a:buFont typeface="Arial" panose="020B0604020202020204" pitchFamily="34" charset="0"/>
                        <a:buChar char="•"/>
                      </a:pPr>
                      <a:r>
                        <a:rPr lang="en-US" sz="1400" dirty="0">
                          <a:latin typeface="Corbel" panose="020B0503020204020204" pitchFamily="34" charset="0"/>
                        </a:rPr>
                        <a:t>Persian (Farsi)</a:t>
                      </a:r>
                    </a:p>
                  </a:txBody>
                  <a:tcPr marL="124556" marR="64769" marT="64769" marB="64769">
                    <a:lnL w="12700" cmpd="sng">
                      <a:noFill/>
                      <a:prstDash val="solid"/>
                    </a:lnL>
                    <a:lnR w="12700" cmpd="sng">
                      <a:noFill/>
                      <a:prstDash val="soli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spcAft>
                          <a:spcPts val="600"/>
                        </a:spcAft>
                        <a:buFont typeface="Arial" panose="020B0604020202020204" pitchFamily="34" charset="0"/>
                        <a:buChar char="•"/>
                      </a:pPr>
                      <a:r>
                        <a:rPr lang="en-US" sz="1400" dirty="0">
                          <a:latin typeface="Corbel" panose="020B0503020204020204" pitchFamily="34" charset="0"/>
                        </a:rPr>
                        <a:t>German</a:t>
                      </a:r>
                    </a:p>
                    <a:p>
                      <a:pPr marL="285750" indent="-285750">
                        <a:spcAft>
                          <a:spcPts val="600"/>
                        </a:spcAft>
                        <a:buFont typeface="Arial" panose="020B0604020202020204" pitchFamily="34" charset="0"/>
                        <a:buChar char="•"/>
                      </a:pPr>
                      <a:r>
                        <a:rPr lang="en-US" sz="1400" dirty="0">
                          <a:latin typeface="Corbel" panose="020B0503020204020204" pitchFamily="34" charset="0"/>
                        </a:rPr>
                        <a:t>Italian  </a:t>
                      </a:r>
                    </a:p>
                    <a:p>
                      <a:pPr marL="285750" indent="-285750">
                        <a:spcAft>
                          <a:spcPts val="600"/>
                        </a:spcAft>
                        <a:buFont typeface="Arial" panose="020B0604020202020204" pitchFamily="34" charset="0"/>
                        <a:buChar char="•"/>
                      </a:pPr>
                      <a:r>
                        <a:rPr lang="en-US" sz="1400" dirty="0">
                          <a:latin typeface="Corbel" panose="020B0503020204020204" pitchFamily="34" charset="0"/>
                        </a:rPr>
                        <a:t>Portuguese </a:t>
                      </a:r>
                    </a:p>
                    <a:p>
                      <a:pPr algn="ctr"/>
                      <a:endParaRPr lang="en-US" sz="1400" b="1" kern="1200" cap="small" dirty="0">
                        <a:solidFill>
                          <a:schemeClr val="tx1"/>
                        </a:solidFill>
                        <a:latin typeface="Corbel" panose="020B0503020204020204" pitchFamily="34" charset="0"/>
                        <a:ea typeface="+mn-ea"/>
                        <a:cs typeface="+mn-cs"/>
                      </a:endParaRPr>
                    </a:p>
                  </a:txBody>
                  <a:tcPr marL="124556" marR="64769" marT="64769" marB="64769">
                    <a:lnL w="12700" cmpd="sng">
                      <a:noFill/>
                      <a:prstDash val="solid"/>
                    </a:lnL>
                    <a:lnR w="12700" cmpd="sng">
                      <a:noFill/>
                      <a:prstDash val="soli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575420"/>
                  </a:ext>
                </a:extLst>
              </a:tr>
            </a:tbl>
          </a:graphicData>
        </a:graphic>
      </p:graphicFrame>
      <p:sp>
        <p:nvSpPr>
          <p:cNvPr id="11" name="TextBox 10">
            <a:extLst>
              <a:ext uri="{FF2B5EF4-FFF2-40B4-BE49-F238E27FC236}">
                <a16:creationId xmlns:a16="http://schemas.microsoft.com/office/drawing/2014/main" id="{54ED9B20-1124-4EEA-8F74-12D44CDAAD06}"/>
              </a:ext>
            </a:extLst>
          </p:cNvPr>
          <p:cNvSpPr txBox="1"/>
          <p:nvPr/>
        </p:nvSpPr>
        <p:spPr>
          <a:xfrm>
            <a:off x="3381179" y="6091218"/>
            <a:ext cx="5267790" cy="415498"/>
          </a:xfrm>
          <a:prstGeom prst="rect">
            <a:avLst/>
          </a:prstGeom>
          <a:noFill/>
        </p:spPr>
        <p:txBody>
          <a:bodyPr wrap="square">
            <a:spAutoFit/>
          </a:bodyPr>
          <a:lstStyle/>
          <a:p>
            <a:pPr defTabSz="342900">
              <a:defRPr/>
            </a:pPr>
            <a:r>
              <a:rPr lang="en-US" sz="1050" dirty="0">
                <a:solidFill>
                  <a:prstClr val="black"/>
                </a:solidFill>
                <a:latin typeface="Corbel" panose="020B0503020204020204" pitchFamily="34" charset="0"/>
              </a:rPr>
              <a:t>*Students who begin instruction in these languages at SAIS Europe may continue with virtual instruction after they transition to Washington, DC campus. </a:t>
            </a:r>
          </a:p>
        </p:txBody>
      </p:sp>
    </p:spTree>
    <p:extLst>
      <p:ext uri="{BB962C8B-B14F-4D97-AF65-F5344CB8AC3E}">
        <p14:creationId xmlns:p14="http://schemas.microsoft.com/office/powerpoint/2010/main" val="68310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l="-8000" r="-8000"/>
          </a:stretch>
        </a:blip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4784" y="248038"/>
            <a:ext cx="5297791" cy="1159200"/>
          </a:xfrm>
        </p:spPr>
        <p:txBody>
          <a:bodyPr vert="horz" lIns="91440" tIns="45720" rIns="91440" bIns="45720" rtlCol="0" anchor="ctr">
            <a:normAutofit/>
          </a:bodyPr>
          <a:lstStyle/>
          <a:p>
            <a:pPr defTabSz="914400"/>
            <a:r>
              <a:rPr lang="en-US" sz="3500" b="1" u="sng" kern="1200" cap="small" dirty="0">
                <a:solidFill>
                  <a:srgbClr val="FFFFFF"/>
                </a:solidFill>
                <a:latin typeface="+mj-lt"/>
                <a:ea typeface="+mj-ea"/>
                <a:cs typeface="+mj-cs"/>
              </a:rPr>
              <a:t>Experiential Learning</a:t>
            </a:r>
          </a:p>
        </p:txBody>
      </p:sp>
      <p:pic>
        <p:nvPicPr>
          <p:cNvPr id="8" name="Picture 7" descr="A group of people sitting at desks in a room&#10;&#10;Description automatically generated">
            <a:extLst>
              <a:ext uri="{FF2B5EF4-FFF2-40B4-BE49-F238E27FC236}">
                <a16:creationId xmlns:a16="http://schemas.microsoft.com/office/drawing/2014/main" id="{9EC577D5-8DB3-449E-8221-9A531F9F7E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9063" y="1822349"/>
            <a:ext cx="2725502" cy="2044128"/>
          </a:xfrm>
          <a:prstGeom prst="rect">
            <a:avLst/>
          </a:prstGeom>
        </p:spPr>
      </p:pic>
      <p:pic>
        <p:nvPicPr>
          <p:cNvPr id="9" name="Picture 8" descr="A group of people posing for a photo&#10;&#10;Description automatically generated">
            <a:extLst>
              <a:ext uri="{FF2B5EF4-FFF2-40B4-BE49-F238E27FC236}">
                <a16:creationId xmlns:a16="http://schemas.microsoft.com/office/drawing/2014/main" id="{CE9A7364-B13A-4518-AA08-D2AF7BF28E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9063" y="4202827"/>
            <a:ext cx="2725502" cy="1816699"/>
          </a:xfrm>
          <a:prstGeom prst="rect">
            <a:avLst/>
          </a:prstGeom>
        </p:spPr>
      </p:pic>
      <p:graphicFrame>
        <p:nvGraphicFramePr>
          <p:cNvPr id="11" name="Table 10">
            <a:extLst>
              <a:ext uri="{FF2B5EF4-FFF2-40B4-BE49-F238E27FC236}">
                <a16:creationId xmlns:a16="http://schemas.microsoft.com/office/drawing/2014/main" id="{E4447B34-BBE6-4854-8E2D-C1C1906D7826}"/>
              </a:ext>
            </a:extLst>
          </p:cNvPr>
          <p:cNvGraphicFramePr>
            <a:graphicFrameLocks noGrp="1"/>
          </p:cNvGraphicFramePr>
          <p:nvPr>
            <p:extLst/>
          </p:nvPr>
        </p:nvGraphicFramePr>
        <p:xfrm>
          <a:off x="3920311" y="2160199"/>
          <a:ext cx="4686794" cy="4462186"/>
        </p:xfrm>
        <a:graphic>
          <a:graphicData uri="http://schemas.openxmlformats.org/drawingml/2006/table">
            <a:tbl>
              <a:tblPr firstRow="1" bandRow="1">
                <a:noFill/>
                <a:tableStyleId>{5C22544A-7EE6-4342-B048-85BDC9FD1C3A}</a:tableStyleId>
              </a:tblPr>
              <a:tblGrid>
                <a:gridCol w="4686794">
                  <a:extLst>
                    <a:ext uri="{9D8B030D-6E8A-4147-A177-3AD203B41FA5}">
                      <a16:colId xmlns:a16="http://schemas.microsoft.com/office/drawing/2014/main" val="2790451157"/>
                    </a:ext>
                  </a:extLst>
                </a:gridCol>
              </a:tblGrid>
              <a:tr h="425155">
                <a:tc>
                  <a:txBody>
                    <a:bodyPr/>
                    <a:lstStyle/>
                    <a:p>
                      <a:pPr algn="ctr"/>
                      <a:r>
                        <a:rPr lang="en-US" sz="1400" b="1" cap="small" dirty="0">
                          <a:solidFill>
                            <a:schemeClr val="tx1"/>
                          </a:solidFill>
                          <a:latin typeface="Corbel" panose="020B0503020204020204" pitchFamily="34" charset="0"/>
                        </a:rPr>
                        <a:t>Capstone Options (Second Year)</a:t>
                      </a:r>
                      <a:endParaRPr lang="en-US" sz="1400" b="1" kern="1200" cap="small" dirty="0">
                        <a:solidFill>
                          <a:schemeClr val="tx1"/>
                        </a:solidFill>
                        <a:latin typeface="Corbel" panose="020B0503020204020204" pitchFamily="34" charset="0"/>
                        <a:ea typeface="+mn-ea"/>
                        <a:cs typeface="+mn-cs"/>
                      </a:endParaRPr>
                    </a:p>
                  </a:txBody>
                  <a:tcPr marL="124556" marR="64769" marT="64769" marB="64769">
                    <a:lnL w="12700" cmpd="sng">
                      <a:noFill/>
                      <a:prstDash val="solid"/>
                    </a:lnL>
                    <a:lnR w="12700" cmpd="sng">
                      <a:noFill/>
                      <a:prstDash val="solid"/>
                    </a:lnR>
                    <a:lnT w="19050" cap="flat" cmpd="sng" algn="ctr">
                      <a:noFill/>
                      <a:prstDash val="soli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EB2E6"/>
                    </a:solidFill>
                  </a:tcPr>
                </a:tc>
                <a:extLst>
                  <a:ext uri="{0D108BD9-81ED-4DB2-BD59-A6C34878D82A}">
                    <a16:rowId xmlns:a16="http://schemas.microsoft.com/office/drawing/2014/main" val="3074330943"/>
                  </a:ext>
                </a:extLst>
              </a:tr>
              <a:tr h="1177023">
                <a:tc>
                  <a:txBody>
                    <a:bodyPr/>
                    <a:lstStyle/>
                    <a:p>
                      <a:pPr marL="671513" lvl="1" indent="-214313">
                        <a:buClr>
                          <a:schemeClr val="accent1">
                            <a:lumMod val="50000"/>
                          </a:schemeClr>
                        </a:buClr>
                        <a:buFont typeface="Arial" panose="020B0604020202020204" pitchFamily="34" charset="0"/>
                        <a:buChar char="•"/>
                      </a:pPr>
                      <a:r>
                        <a:rPr lang="en-US" sz="1400" dirty="0">
                          <a:solidFill>
                            <a:prstClr val="black"/>
                          </a:solidFill>
                          <a:latin typeface="Corbel" panose="020B0503020204020204" pitchFamily="34" charset="0"/>
                        </a:rPr>
                        <a:t>Students must complete 1:  </a:t>
                      </a:r>
                    </a:p>
                    <a:p>
                      <a:pPr marL="1200150" lvl="2" indent="-285750">
                        <a:buFont typeface="Arial" panose="020B0604020202020204" pitchFamily="34" charset="0"/>
                        <a:buChar char="•"/>
                      </a:pPr>
                      <a:r>
                        <a:rPr lang="en-US" sz="1200" b="0" i="0" kern="1200" dirty="0">
                          <a:solidFill>
                            <a:schemeClr val="dk1"/>
                          </a:solidFill>
                          <a:effectLst/>
                          <a:latin typeface="Corbel" panose="020B0503020204020204" pitchFamily="34" charset="0"/>
                          <a:ea typeface="+mn-ea"/>
                          <a:cs typeface="+mn-cs"/>
                        </a:rPr>
                        <a:t>Practicum Course</a:t>
                      </a:r>
                    </a:p>
                    <a:p>
                      <a:pPr marL="1200150" lvl="2" indent="-285750">
                        <a:buFont typeface="Arial" panose="020B0604020202020204" pitchFamily="34" charset="0"/>
                        <a:buChar char="•"/>
                      </a:pPr>
                      <a:r>
                        <a:rPr lang="en-US" sz="1200" b="0" i="0" kern="1200" dirty="0">
                          <a:solidFill>
                            <a:schemeClr val="dk1"/>
                          </a:solidFill>
                          <a:effectLst/>
                          <a:latin typeface="Corbel" panose="020B0503020204020204" pitchFamily="34" charset="0"/>
                          <a:ea typeface="+mn-ea"/>
                          <a:cs typeface="+mn-cs"/>
                        </a:rPr>
                        <a:t>Study Trip Course</a:t>
                      </a:r>
                    </a:p>
                    <a:p>
                      <a:pPr marL="1200150" lvl="2" indent="-285750">
                        <a:buFont typeface="Arial" panose="020B0604020202020204" pitchFamily="34" charset="0"/>
                        <a:buChar char="•"/>
                      </a:pPr>
                      <a:r>
                        <a:rPr lang="en-US" sz="1200" b="0" i="0" kern="1200" dirty="0">
                          <a:solidFill>
                            <a:schemeClr val="dk1"/>
                          </a:solidFill>
                          <a:effectLst/>
                          <a:latin typeface="Corbel" panose="020B0503020204020204" pitchFamily="34" charset="0"/>
                          <a:ea typeface="+mn-ea"/>
                          <a:cs typeface="+mn-cs"/>
                        </a:rPr>
                        <a:t>Research Seminar Course</a:t>
                      </a:r>
                    </a:p>
                    <a:p>
                      <a:pPr marL="1200150" lvl="2" indent="-285750">
                        <a:buFont typeface="Arial" panose="020B0604020202020204" pitchFamily="34" charset="0"/>
                        <a:buChar char="•"/>
                      </a:pPr>
                      <a:r>
                        <a:rPr lang="en-US" sz="1200" b="0" i="0" kern="1200" dirty="0">
                          <a:solidFill>
                            <a:schemeClr val="dk1"/>
                          </a:solidFill>
                          <a:effectLst/>
                          <a:latin typeface="Corbel" panose="020B0503020204020204" pitchFamily="34" charset="0"/>
                          <a:ea typeface="+mn-ea"/>
                          <a:cs typeface="+mn-cs"/>
                        </a:rPr>
                        <a:t>Expanded Research Paper (non-credit)</a:t>
                      </a:r>
                    </a:p>
                    <a:p>
                      <a:pPr marL="1200150" lvl="2" indent="-285750">
                        <a:buFont typeface="Arial" panose="020B0604020202020204" pitchFamily="34" charset="0"/>
                        <a:buChar char="•"/>
                      </a:pPr>
                      <a:r>
                        <a:rPr lang="en-US" sz="1200" b="0" i="0" kern="1200" dirty="0">
                          <a:solidFill>
                            <a:schemeClr val="dk1"/>
                          </a:solidFill>
                          <a:effectLst/>
                          <a:latin typeface="Corbel" panose="020B0503020204020204" pitchFamily="34" charset="0"/>
                          <a:ea typeface="+mn-ea"/>
                          <a:cs typeface="+mn-cs"/>
                        </a:rPr>
                        <a:t>Approved Internship Research Paper (non-credit)</a:t>
                      </a:r>
                    </a:p>
                  </a:txBody>
                  <a:tcPr marL="124556" marR="64769" marT="64769" marB="64769">
                    <a:lnL w="12700" cmpd="sng">
                      <a:noFill/>
                      <a:prstDash val="solid"/>
                    </a:lnL>
                    <a:lnR w="12700" cmpd="sng">
                      <a:noFill/>
                      <a:prstDash val="solid"/>
                    </a:lnR>
                    <a:lnT w="19050" cap="flat" cmpd="sng" algn="ctr">
                      <a:noFill/>
                      <a:prstDash val="soli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575420"/>
                  </a:ext>
                </a:extLst>
              </a:tr>
              <a:tr h="425155">
                <a:tc>
                  <a:txBody>
                    <a:bodyPr/>
                    <a:lstStyle/>
                    <a:p>
                      <a:pPr marL="0" marR="0" lvl="2" indent="0" algn="ctr" defTabSz="914400" rtl="0" eaLnBrk="1" fontAlgn="auto" latinLnBrk="0" hangingPunct="1">
                        <a:lnSpc>
                          <a:spcPct val="100000"/>
                        </a:lnSpc>
                        <a:spcBef>
                          <a:spcPts val="0"/>
                        </a:spcBef>
                        <a:spcAft>
                          <a:spcPts val="0"/>
                        </a:spcAft>
                        <a:buClr>
                          <a:schemeClr val="accent1">
                            <a:lumMod val="50000"/>
                          </a:schemeClr>
                        </a:buClr>
                        <a:buSzTx/>
                        <a:buFont typeface="Arial" panose="020B0604020202020204" pitchFamily="34" charset="0"/>
                        <a:buNone/>
                        <a:tabLst/>
                        <a:defRPr/>
                      </a:pPr>
                      <a:r>
                        <a:rPr lang="en-US" sz="1400" b="1" kern="1200" cap="small" dirty="0">
                          <a:solidFill>
                            <a:schemeClr val="tx1"/>
                          </a:solidFill>
                          <a:latin typeface="Corbel" panose="020B0503020204020204" pitchFamily="34" charset="0"/>
                          <a:ea typeface="+mn-ea"/>
                          <a:cs typeface="+mn-cs"/>
                        </a:rPr>
                        <a:t>Non-Credit Professional Skills Courses </a:t>
                      </a:r>
                    </a:p>
                  </a:txBody>
                  <a:tcPr marL="124556" marR="64769" marT="64769" marB="64769">
                    <a:lnL w="12700" cmpd="sng">
                      <a:noFill/>
                      <a:prstDash val="solid"/>
                    </a:lnL>
                    <a:lnR w="12700" cmpd="sng">
                      <a:noFill/>
                      <a:prstDash val="solid"/>
                    </a:lnR>
                    <a:lnT w="19050" cap="flat" cmpd="sng" algn="ctr">
                      <a:noFill/>
                      <a:prstDash val="solid"/>
                    </a:lnT>
                    <a:lnB w="19050" cap="flat" cmpd="sng" algn="ctr">
                      <a:noFill/>
                      <a:prstDash val="solid"/>
                      <a:round/>
                      <a:headEnd type="none" w="med" len="med"/>
                      <a:tailEnd type="none" w="med" len="med"/>
                    </a:lnB>
                    <a:solidFill>
                      <a:srgbClr val="7EB2E6"/>
                    </a:solidFill>
                  </a:tcPr>
                </a:tc>
                <a:extLst>
                  <a:ext uri="{0D108BD9-81ED-4DB2-BD59-A6C34878D82A}">
                    <a16:rowId xmlns:a16="http://schemas.microsoft.com/office/drawing/2014/main" val="1398155707"/>
                  </a:ext>
                </a:extLst>
              </a:tr>
              <a:tr h="2255213">
                <a:tc>
                  <a:txBody>
                    <a:bodyPr/>
                    <a:lstStyle/>
                    <a:p>
                      <a:pPr marL="742950" lvl="1" indent="-285750">
                        <a:buClr>
                          <a:schemeClr val="accent1">
                            <a:lumMod val="50000"/>
                          </a:schemeClr>
                        </a:buClr>
                        <a:buFont typeface="Arial" panose="020B0604020202020204" pitchFamily="34" charset="0"/>
                        <a:buChar char="•"/>
                      </a:pPr>
                      <a:r>
                        <a:rPr lang="en-US" sz="1400" dirty="0">
                          <a:latin typeface="Corbel" panose="020B0503020204020204" pitchFamily="34" charset="0"/>
                        </a:rPr>
                        <a:t>Students must complete 2:</a:t>
                      </a:r>
                    </a:p>
                    <a:p>
                      <a:pPr marL="1200150" lvl="2" indent="-285750">
                        <a:buFont typeface="Arial" panose="020B0604020202020204" pitchFamily="34" charset="0"/>
                        <a:buChar char="•"/>
                      </a:pPr>
                      <a:r>
                        <a:rPr lang="en-US" sz="1200" b="0" i="0" kern="1200" dirty="0">
                          <a:solidFill>
                            <a:schemeClr val="dk1"/>
                          </a:solidFill>
                          <a:effectLst/>
                          <a:latin typeface="Corbel" panose="020B0503020204020204" pitchFamily="34" charset="0"/>
                          <a:ea typeface="+mn-ea"/>
                          <a:cs typeface="+mn-cs"/>
                        </a:rPr>
                        <a:t>Beginner, Intermediate and Advanced Excel</a:t>
                      </a:r>
                    </a:p>
                    <a:p>
                      <a:pPr marL="1200150" lvl="2" indent="-285750">
                        <a:buFont typeface="Arial" panose="020B0604020202020204" pitchFamily="34" charset="0"/>
                        <a:buChar char="•"/>
                      </a:pPr>
                      <a:r>
                        <a:rPr lang="en-US" sz="1200" b="0" i="0" kern="1200" dirty="0">
                          <a:solidFill>
                            <a:schemeClr val="dk1"/>
                          </a:solidFill>
                          <a:effectLst/>
                          <a:latin typeface="Corbel" panose="020B0503020204020204" pitchFamily="34" charset="0"/>
                          <a:ea typeface="+mn-ea"/>
                          <a:cs typeface="+mn-cs"/>
                        </a:rPr>
                        <a:t>Introduction to R</a:t>
                      </a:r>
                    </a:p>
                    <a:p>
                      <a:pPr marL="1200150" lvl="2" indent="-285750">
                        <a:buFont typeface="Arial" panose="020B0604020202020204" pitchFamily="34" charset="0"/>
                        <a:buChar char="•"/>
                      </a:pPr>
                      <a:r>
                        <a:rPr lang="en-US" sz="1200" b="0" i="0" kern="1200" dirty="0">
                          <a:solidFill>
                            <a:schemeClr val="dk1"/>
                          </a:solidFill>
                          <a:effectLst/>
                          <a:latin typeface="Corbel" panose="020B0503020204020204" pitchFamily="34" charset="0"/>
                          <a:ea typeface="+mn-ea"/>
                          <a:cs typeface="+mn-cs"/>
                        </a:rPr>
                        <a:t>Introduction to Tableau</a:t>
                      </a:r>
                    </a:p>
                    <a:p>
                      <a:pPr marL="1200150" lvl="2" indent="-285750">
                        <a:buFont typeface="Arial" panose="020B0604020202020204" pitchFamily="34" charset="0"/>
                        <a:buChar char="•"/>
                      </a:pPr>
                      <a:r>
                        <a:rPr lang="en-US" sz="1200" b="0" i="0" kern="1200" dirty="0">
                          <a:solidFill>
                            <a:schemeClr val="dk1"/>
                          </a:solidFill>
                          <a:effectLst/>
                          <a:latin typeface="Corbel" panose="020B0503020204020204" pitchFamily="34" charset="0"/>
                          <a:ea typeface="+mn-ea"/>
                          <a:cs typeface="+mn-cs"/>
                        </a:rPr>
                        <a:t>Corporate Valuation</a:t>
                      </a:r>
                    </a:p>
                    <a:p>
                      <a:pPr marL="1200150" lvl="2" indent="-285750">
                        <a:buFont typeface="Arial" panose="020B0604020202020204" pitchFamily="34" charset="0"/>
                        <a:buChar char="•"/>
                      </a:pPr>
                      <a:r>
                        <a:rPr lang="en-US" sz="1200" b="0" i="0" kern="1200" dirty="0">
                          <a:solidFill>
                            <a:schemeClr val="dk1"/>
                          </a:solidFill>
                          <a:effectLst/>
                          <a:latin typeface="Corbel" panose="020B0503020204020204" pitchFamily="34" charset="0"/>
                          <a:ea typeface="+mn-ea"/>
                          <a:cs typeface="+mn-cs"/>
                        </a:rPr>
                        <a:t>Introduction to Intelligence Analysis</a:t>
                      </a:r>
                    </a:p>
                    <a:p>
                      <a:pPr marL="1200150" lvl="2" indent="-285750">
                        <a:buFont typeface="Arial" panose="020B0604020202020204" pitchFamily="34" charset="0"/>
                        <a:buChar char="•"/>
                      </a:pPr>
                      <a:r>
                        <a:rPr lang="en-US" sz="1200" b="0" i="0" kern="1200" dirty="0">
                          <a:solidFill>
                            <a:schemeClr val="dk1"/>
                          </a:solidFill>
                          <a:effectLst/>
                          <a:latin typeface="Corbel" panose="020B0503020204020204" pitchFamily="34" charset="0"/>
                          <a:ea typeface="+mn-ea"/>
                          <a:cs typeface="+mn-cs"/>
                        </a:rPr>
                        <a:t>Business Lessons in Leadership</a:t>
                      </a:r>
                    </a:p>
                    <a:p>
                      <a:pPr marL="1200150" lvl="2" indent="-285750">
                        <a:buFont typeface="Arial" panose="020B0604020202020204" pitchFamily="34" charset="0"/>
                        <a:buChar char="•"/>
                      </a:pPr>
                      <a:r>
                        <a:rPr lang="en-US" sz="1200" b="0" i="0" kern="1200" dirty="0">
                          <a:solidFill>
                            <a:schemeClr val="dk1"/>
                          </a:solidFill>
                          <a:effectLst/>
                          <a:latin typeface="Corbel" panose="020B0503020204020204" pitchFamily="34" charset="0"/>
                          <a:ea typeface="+mn-ea"/>
                          <a:cs typeface="+mn-cs"/>
                        </a:rPr>
                        <a:t>Writing Skills for a Policy Career</a:t>
                      </a:r>
                    </a:p>
                    <a:p>
                      <a:pPr marL="1200150" lvl="2" indent="-285750">
                        <a:buFont typeface="Arial" panose="020B0604020202020204" pitchFamily="34" charset="0"/>
                        <a:buChar char="•"/>
                      </a:pPr>
                      <a:r>
                        <a:rPr lang="en-US" sz="1200" b="0" i="0" kern="1200" dirty="0">
                          <a:solidFill>
                            <a:schemeClr val="dk1"/>
                          </a:solidFill>
                          <a:effectLst/>
                          <a:latin typeface="Corbel" panose="020B0503020204020204" pitchFamily="34" charset="0"/>
                          <a:ea typeface="+mn-ea"/>
                          <a:cs typeface="+mn-cs"/>
                        </a:rPr>
                        <a:t>Preparing and Delivering a Briefing</a:t>
                      </a:r>
                    </a:p>
                    <a:p>
                      <a:pPr marL="1200150" lvl="2" indent="-285750">
                        <a:buFont typeface="Arial" panose="020B0604020202020204" pitchFamily="34" charset="0"/>
                        <a:buChar char="•"/>
                      </a:pPr>
                      <a:r>
                        <a:rPr lang="en-US" sz="1200" b="0" i="0" kern="1200" dirty="0">
                          <a:solidFill>
                            <a:schemeClr val="dk1"/>
                          </a:solidFill>
                          <a:effectLst/>
                          <a:latin typeface="Corbel" panose="020B0503020204020204" pitchFamily="34" charset="0"/>
                          <a:ea typeface="+mn-ea"/>
                          <a:cs typeface="+mn-cs"/>
                        </a:rPr>
                        <a:t>and many more…</a:t>
                      </a:r>
                    </a:p>
                    <a:p>
                      <a:pPr marL="742950" lvl="1" indent="-285750">
                        <a:buClr>
                          <a:schemeClr val="accent1">
                            <a:lumMod val="50000"/>
                          </a:schemeClr>
                        </a:buClr>
                        <a:buFont typeface="Arial" panose="020B0604020202020204" pitchFamily="34" charset="0"/>
                        <a:buChar char="•"/>
                      </a:pPr>
                      <a:endParaRPr lang="en-US" sz="1200" dirty="0">
                        <a:latin typeface="Corbel" panose="020B0503020204020204" pitchFamily="34" charset="0"/>
                      </a:endParaRPr>
                    </a:p>
                    <a:p>
                      <a:pPr marL="742950" lvl="1" indent="-285750">
                        <a:buClr>
                          <a:schemeClr val="accent1">
                            <a:lumMod val="50000"/>
                          </a:schemeClr>
                        </a:buClr>
                        <a:buFont typeface="Arial" panose="020B0604020202020204" pitchFamily="34" charset="0"/>
                        <a:buChar char="•"/>
                      </a:pPr>
                      <a:endParaRPr lang="en-US" sz="1200" dirty="0">
                        <a:latin typeface="Corbel" panose="020B0503020204020204" pitchFamily="34" charset="0"/>
                      </a:endParaRPr>
                    </a:p>
                  </a:txBody>
                  <a:tcPr marL="124556" marR="64769" marT="64769" marB="64769">
                    <a:lnL w="12700" cmpd="sng">
                      <a:noFill/>
                      <a:prstDash val="solid"/>
                    </a:lnL>
                    <a:lnR w="12700" cmpd="sng">
                      <a:noFill/>
                      <a:prstDash val="solid"/>
                    </a:lnR>
                    <a:lnT w="19050" cap="flat" cmpd="sng" algn="ctr">
                      <a:noFill/>
                      <a:prstDash val="soli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8516963"/>
                  </a:ext>
                </a:extLst>
              </a:tr>
            </a:tbl>
          </a:graphicData>
        </a:graphic>
      </p:graphicFrame>
    </p:spTree>
    <p:extLst>
      <p:ext uri="{BB962C8B-B14F-4D97-AF65-F5344CB8AC3E}">
        <p14:creationId xmlns:p14="http://schemas.microsoft.com/office/powerpoint/2010/main" val="2896097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l="-8000" r="-8000"/>
          </a:stretch>
        </a:blip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783" y="248038"/>
            <a:ext cx="7562203" cy="1159200"/>
          </a:xfrm>
        </p:spPr>
        <p:txBody>
          <a:bodyPr vert="horz" lIns="91440" tIns="45720" rIns="91440" bIns="45720" rtlCol="0" anchor="ctr">
            <a:normAutofit/>
          </a:bodyPr>
          <a:lstStyle/>
          <a:p>
            <a:pPr defTabSz="914400"/>
            <a:r>
              <a:rPr lang="en-US" sz="3500" b="1" u="sng" kern="1200" cap="small" dirty="0">
                <a:solidFill>
                  <a:srgbClr val="FFFFFF"/>
                </a:solidFill>
                <a:latin typeface="+mj-lt"/>
                <a:ea typeface="+mj-ea"/>
                <a:cs typeface="+mj-cs"/>
              </a:rPr>
              <a:t>Sample Capstone Courses in 2022-2023</a:t>
            </a:r>
          </a:p>
        </p:txBody>
      </p:sp>
      <p:graphicFrame>
        <p:nvGraphicFramePr>
          <p:cNvPr id="12" name="Table 11">
            <a:extLst>
              <a:ext uri="{FF2B5EF4-FFF2-40B4-BE49-F238E27FC236}">
                <a16:creationId xmlns:a16="http://schemas.microsoft.com/office/drawing/2014/main" id="{3E8D2F6E-21CD-454E-8F4D-6E3C9F2CD581}"/>
              </a:ext>
            </a:extLst>
          </p:cNvPr>
          <p:cNvGraphicFramePr>
            <a:graphicFrameLocks noGrp="1"/>
          </p:cNvGraphicFramePr>
          <p:nvPr>
            <p:extLst>
              <p:ext uri="{D42A27DB-BD31-4B8C-83A1-F6EECF244321}">
                <p14:modId xmlns:p14="http://schemas.microsoft.com/office/powerpoint/2010/main" val="3772960579"/>
              </p:ext>
            </p:extLst>
          </p:nvPr>
        </p:nvGraphicFramePr>
        <p:xfrm>
          <a:off x="1547766" y="1761688"/>
          <a:ext cx="6048463" cy="5686363"/>
        </p:xfrm>
        <a:graphic>
          <a:graphicData uri="http://schemas.openxmlformats.org/drawingml/2006/table">
            <a:tbl>
              <a:tblPr firstRow="1" bandRow="1">
                <a:noFill/>
                <a:tableStyleId>{5C22544A-7EE6-4342-B048-85BDC9FD1C3A}</a:tableStyleId>
              </a:tblPr>
              <a:tblGrid>
                <a:gridCol w="6048463">
                  <a:extLst>
                    <a:ext uri="{9D8B030D-6E8A-4147-A177-3AD203B41FA5}">
                      <a16:colId xmlns:a16="http://schemas.microsoft.com/office/drawing/2014/main" val="2790451157"/>
                    </a:ext>
                  </a:extLst>
                </a:gridCol>
              </a:tblGrid>
              <a:tr h="345467">
                <a:tc>
                  <a:txBody>
                    <a:bodyPr/>
                    <a:lstStyle/>
                    <a:p>
                      <a:pPr algn="ctr"/>
                      <a:r>
                        <a:rPr lang="en-US" sz="1600" b="1" cap="small" dirty="0">
                          <a:solidFill>
                            <a:schemeClr val="tx1"/>
                          </a:solidFill>
                          <a:latin typeface="Corbel" panose="020B0503020204020204" pitchFamily="34" charset="0"/>
                        </a:rPr>
                        <a:t>Practicum Courses</a:t>
                      </a:r>
                      <a:endParaRPr lang="en-US" sz="1600" b="1" kern="1200" cap="small" dirty="0">
                        <a:solidFill>
                          <a:schemeClr val="tx1"/>
                        </a:solidFill>
                        <a:latin typeface="Corbel" panose="020B0503020204020204" pitchFamily="34" charset="0"/>
                        <a:ea typeface="+mn-ea"/>
                        <a:cs typeface="+mn-cs"/>
                      </a:endParaRPr>
                    </a:p>
                  </a:txBody>
                  <a:tcPr marL="124556" marR="64769" marT="64769" marB="64769">
                    <a:lnL w="12700" cmpd="sng">
                      <a:noFill/>
                      <a:prstDash val="solid"/>
                    </a:lnL>
                    <a:lnR w="12700" cmpd="sng">
                      <a:noFill/>
                      <a:prstDash val="solid"/>
                    </a:lnR>
                    <a:lnT w="19050" cap="flat" cmpd="sng" algn="ctr">
                      <a:noFill/>
                      <a:prstDash val="soli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EB2E6"/>
                    </a:solidFill>
                  </a:tcPr>
                </a:tc>
                <a:extLst>
                  <a:ext uri="{0D108BD9-81ED-4DB2-BD59-A6C34878D82A}">
                    <a16:rowId xmlns:a16="http://schemas.microsoft.com/office/drawing/2014/main" val="3074330943"/>
                  </a:ext>
                </a:extLst>
              </a:tr>
              <a:tr h="1635220">
                <a:tc>
                  <a:txBody>
                    <a:bodyPr/>
                    <a:lstStyle/>
                    <a:p>
                      <a:pPr marL="671513" lvl="1" indent="-214313">
                        <a:buClr>
                          <a:schemeClr val="accent1">
                            <a:lumMod val="50000"/>
                          </a:schemeClr>
                        </a:buClr>
                        <a:buFont typeface="Arial" panose="020B0604020202020204" pitchFamily="34" charset="0"/>
                        <a:buChar char="•"/>
                      </a:pPr>
                      <a:r>
                        <a:rPr lang="en-US" sz="1400" b="0" i="0" kern="1200" dirty="0">
                          <a:solidFill>
                            <a:schemeClr val="dk1"/>
                          </a:solidFill>
                          <a:effectLst/>
                          <a:latin typeface="Corbel" panose="020B0503020204020204" pitchFamily="34" charset="0"/>
                          <a:ea typeface="+mn-ea"/>
                          <a:cs typeface="+mn-cs"/>
                        </a:rPr>
                        <a:t>Energy &amp; Environment Practicum</a:t>
                      </a:r>
                    </a:p>
                    <a:p>
                      <a:pPr marL="671513" lvl="1" indent="-214313">
                        <a:buClr>
                          <a:schemeClr val="accent1">
                            <a:lumMod val="50000"/>
                          </a:schemeClr>
                        </a:buClr>
                        <a:buFont typeface="Arial" panose="020B0604020202020204" pitchFamily="34" charset="0"/>
                        <a:buChar char="•"/>
                      </a:pPr>
                      <a:r>
                        <a:rPr lang="en-US" sz="1400" b="0" i="0" kern="1200" dirty="0">
                          <a:solidFill>
                            <a:schemeClr val="dk1"/>
                          </a:solidFill>
                          <a:effectLst/>
                          <a:latin typeface="Corbel" panose="020B0503020204020204" pitchFamily="34" charset="0"/>
                          <a:ea typeface="+mn-ea"/>
                          <a:cs typeface="+mn-cs"/>
                        </a:rPr>
                        <a:t>International Development Practicum</a:t>
                      </a:r>
                    </a:p>
                    <a:p>
                      <a:pPr marL="671513" lvl="1" indent="-214313">
                        <a:buClr>
                          <a:schemeClr val="accent1">
                            <a:lumMod val="50000"/>
                          </a:schemeClr>
                        </a:buClr>
                        <a:buFont typeface="Arial" panose="020B0604020202020204" pitchFamily="34" charset="0"/>
                        <a:buChar char="•"/>
                      </a:pPr>
                      <a:r>
                        <a:rPr lang="en-US" sz="1400" b="0" i="0" kern="1200" dirty="0">
                          <a:solidFill>
                            <a:schemeClr val="dk1"/>
                          </a:solidFill>
                          <a:effectLst/>
                          <a:latin typeface="Corbel" panose="020B0503020204020204" pitchFamily="34" charset="0"/>
                          <a:ea typeface="+mn-ea"/>
                          <a:cs typeface="+mn-cs"/>
                        </a:rPr>
                        <a:t>SAIS Women Lead Practicum</a:t>
                      </a:r>
                    </a:p>
                    <a:p>
                      <a:pPr marL="671513" lvl="1" indent="-214313">
                        <a:buClr>
                          <a:schemeClr val="accent1">
                            <a:lumMod val="50000"/>
                          </a:schemeClr>
                        </a:buClr>
                        <a:buFont typeface="Arial" panose="020B0604020202020204" pitchFamily="34" charset="0"/>
                        <a:buChar char="•"/>
                      </a:pPr>
                      <a:r>
                        <a:rPr lang="en-US" sz="1400" b="0" i="0" kern="1200" dirty="0">
                          <a:solidFill>
                            <a:schemeClr val="dk1"/>
                          </a:solidFill>
                          <a:effectLst/>
                          <a:latin typeface="Corbel" panose="020B0503020204020204" pitchFamily="34" charset="0"/>
                          <a:ea typeface="+mn-ea"/>
                          <a:cs typeface="+mn-cs"/>
                        </a:rPr>
                        <a:t>Central Asia Practicum</a:t>
                      </a:r>
                    </a:p>
                    <a:p>
                      <a:pPr marL="671513" lvl="1" indent="-214313">
                        <a:buClr>
                          <a:schemeClr val="accent1">
                            <a:lumMod val="50000"/>
                          </a:schemeClr>
                        </a:buClr>
                        <a:buFont typeface="Arial" panose="020B0604020202020204" pitchFamily="34" charset="0"/>
                        <a:buChar char="•"/>
                      </a:pPr>
                      <a:r>
                        <a:rPr lang="en-US" sz="1400" b="0" i="0" kern="1200" dirty="0">
                          <a:solidFill>
                            <a:schemeClr val="dk1"/>
                          </a:solidFill>
                          <a:effectLst/>
                          <a:latin typeface="Corbel" panose="020B0503020204020204" pitchFamily="34" charset="0"/>
                          <a:ea typeface="+mn-ea"/>
                          <a:cs typeface="+mn-cs"/>
                        </a:rPr>
                        <a:t>International Human Rights Law Clinic</a:t>
                      </a:r>
                    </a:p>
                    <a:p>
                      <a:pPr marL="671513" lvl="1" indent="-214313">
                        <a:buClr>
                          <a:schemeClr val="accent1">
                            <a:lumMod val="50000"/>
                          </a:schemeClr>
                        </a:buClr>
                        <a:buFont typeface="Arial" panose="020B0604020202020204" pitchFamily="34" charset="0"/>
                        <a:buChar char="•"/>
                      </a:pPr>
                      <a:r>
                        <a:rPr lang="en-US" sz="1400" b="0" i="0" kern="1200" dirty="0">
                          <a:solidFill>
                            <a:schemeClr val="dk1"/>
                          </a:solidFill>
                          <a:effectLst/>
                          <a:latin typeface="Corbel" panose="020B0503020204020204" pitchFamily="34" charset="0"/>
                          <a:ea typeface="+mn-ea"/>
                          <a:cs typeface="+mn-cs"/>
                        </a:rPr>
                        <a:t>National Security and Emerging Technology Practicum</a:t>
                      </a:r>
                    </a:p>
                    <a:p>
                      <a:pPr marL="671513" lvl="1" indent="-214313">
                        <a:buClr>
                          <a:schemeClr val="accent1">
                            <a:lumMod val="50000"/>
                          </a:schemeClr>
                        </a:buClr>
                        <a:buFont typeface="Arial" panose="020B0604020202020204" pitchFamily="34" charset="0"/>
                        <a:buChar char="•"/>
                      </a:pPr>
                      <a:r>
                        <a:rPr lang="en-US" sz="1400" b="0" i="0" kern="1200" dirty="0">
                          <a:solidFill>
                            <a:schemeClr val="dk1"/>
                          </a:solidFill>
                          <a:effectLst/>
                          <a:latin typeface="Corbel" panose="020B0503020204020204" pitchFamily="34" charset="0"/>
                          <a:ea typeface="+mn-ea"/>
                          <a:cs typeface="+mn-cs"/>
                        </a:rPr>
                        <a:t>Technology and Geopolitical Risk Practicum</a:t>
                      </a:r>
                    </a:p>
                  </a:txBody>
                  <a:tcPr marL="124556" marR="64769" marT="64769" marB="64769">
                    <a:lnL w="12700" cmpd="sng">
                      <a:noFill/>
                      <a:prstDash val="solid"/>
                    </a:lnL>
                    <a:lnR w="12700" cmpd="sng">
                      <a:noFill/>
                      <a:prstDash val="solid"/>
                    </a:lnR>
                    <a:lnT w="19050" cap="flat" cmpd="sng" algn="ctr">
                      <a:noFill/>
                      <a:prstDash val="soli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575420"/>
                  </a:ext>
                </a:extLst>
              </a:tr>
              <a:tr h="364058">
                <a:tc>
                  <a:txBody>
                    <a:bodyPr/>
                    <a:lstStyle/>
                    <a:p>
                      <a:pPr marL="0" marR="0" lvl="2" indent="0" algn="ctr" defTabSz="914400" rtl="0" eaLnBrk="1" fontAlgn="auto" latinLnBrk="0" hangingPunct="1">
                        <a:lnSpc>
                          <a:spcPct val="100000"/>
                        </a:lnSpc>
                        <a:spcBef>
                          <a:spcPts val="0"/>
                        </a:spcBef>
                        <a:spcAft>
                          <a:spcPts val="0"/>
                        </a:spcAft>
                        <a:buClr>
                          <a:schemeClr val="accent1">
                            <a:lumMod val="50000"/>
                          </a:schemeClr>
                        </a:buClr>
                        <a:buSzTx/>
                        <a:buFont typeface="Arial" panose="020B0604020202020204" pitchFamily="34" charset="0"/>
                        <a:buNone/>
                        <a:tabLst/>
                        <a:defRPr/>
                      </a:pPr>
                      <a:r>
                        <a:rPr lang="en-US" sz="1600" b="1" kern="1200" cap="small" dirty="0">
                          <a:solidFill>
                            <a:schemeClr val="tx1"/>
                          </a:solidFill>
                          <a:latin typeface="Corbel" panose="020B0503020204020204" pitchFamily="34" charset="0"/>
                          <a:ea typeface="+mn-ea"/>
                          <a:cs typeface="+mn-cs"/>
                        </a:rPr>
                        <a:t>Study Trip Courses</a:t>
                      </a:r>
                    </a:p>
                  </a:txBody>
                  <a:tcPr marL="124556" marR="64769" marT="64769" marB="64769">
                    <a:lnL w="12700" cmpd="sng">
                      <a:noFill/>
                      <a:prstDash val="solid"/>
                    </a:lnL>
                    <a:lnR w="12700" cmpd="sng">
                      <a:noFill/>
                      <a:prstDash val="solid"/>
                    </a:lnR>
                    <a:lnT w="19050" cap="flat" cmpd="sng" algn="ctr">
                      <a:noFill/>
                      <a:prstDash val="solid"/>
                    </a:lnT>
                    <a:lnB w="19050" cap="flat" cmpd="sng" algn="ctr">
                      <a:noFill/>
                      <a:prstDash val="solid"/>
                      <a:round/>
                      <a:headEnd type="none" w="med" len="med"/>
                      <a:tailEnd type="none" w="med" len="med"/>
                    </a:lnB>
                    <a:solidFill>
                      <a:srgbClr val="7EB2E6"/>
                    </a:solidFill>
                  </a:tcPr>
                </a:tc>
                <a:extLst>
                  <a:ext uri="{0D108BD9-81ED-4DB2-BD59-A6C34878D82A}">
                    <a16:rowId xmlns:a16="http://schemas.microsoft.com/office/drawing/2014/main" val="1398155707"/>
                  </a:ext>
                </a:extLst>
              </a:tr>
              <a:tr h="1420261">
                <a:tc>
                  <a:txBody>
                    <a:bodyPr/>
                    <a:lstStyle/>
                    <a:p>
                      <a:pPr marL="671513" lvl="1" indent="-214313">
                        <a:buClr>
                          <a:schemeClr val="accent1">
                            <a:lumMod val="50000"/>
                          </a:schemeClr>
                        </a:buClr>
                        <a:buFont typeface="Arial" panose="020B0604020202020204" pitchFamily="34" charset="0"/>
                        <a:buChar char="•"/>
                      </a:pPr>
                      <a:r>
                        <a:rPr lang="en-US" sz="1400" b="0" i="0" kern="1200" dirty="0">
                          <a:solidFill>
                            <a:schemeClr val="dk1"/>
                          </a:solidFill>
                          <a:effectLst/>
                          <a:latin typeface="Corbel" panose="020B0503020204020204" pitchFamily="34" charset="0"/>
                          <a:ea typeface="+mn-ea"/>
                          <a:cs typeface="+mn-cs"/>
                        </a:rPr>
                        <a:t>Technology and Security in Asia: India Study Trip</a:t>
                      </a:r>
                    </a:p>
                    <a:p>
                      <a:pPr marL="671513" lvl="1" indent="-214313">
                        <a:buClr>
                          <a:schemeClr val="accent1">
                            <a:lumMod val="50000"/>
                          </a:schemeClr>
                        </a:buClr>
                        <a:buFont typeface="Arial" panose="020B0604020202020204" pitchFamily="34" charset="0"/>
                        <a:buChar char="•"/>
                      </a:pPr>
                      <a:r>
                        <a:rPr lang="en-US" sz="1400" b="0" i="0" kern="1200" dirty="0">
                          <a:solidFill>
                            <a:schemeClr val="dk1"/>
                          </a:solidFill>
                          <a:effectLst/>
                          <a:latin typeface="Corbel" panose="020B0503020204020204" pitchFamily="34" charset="0"/>
                          <a:ea typeface="+mn-ea"/>
                          <a:cs typeface="+mn-cs"/>
                        </a:rPr>
                        <a:t>US-Japan Relations in a Global Context</a:t>
                      </a:r>
                    </a:p>
                    <a:p>
                      <a:pPr marL="671513" lvl="1" indent="-214313">
                        <a:buClr>
                          <a:schemeClr val="accent1">
                            <a:lumMod val="50000"/>
                          </a:schemeClr>
                        </a:buClr>
                        <a:buFont typeface="Arial" panose="020B0604020202020204" pitchFamily="34" charset="0"/>
                        <a:buChar char="•"/>
                      </a:pPr>
                      <a:r>
                        <a:rPr lang="en-US" sz="1400" b="0" i="0" kern="1200" dirty="0">
                          <a:solidFill>
                            <a:schemeClr val="dk1"/>
                          </a:solidFill>
                          <a:effectLst/>
                          <a:latin typeface="Corbel" panose="020B0503020204020204" pitchFamily="34" charset="0"/>
                          <a:ea typeface="+mn-ea"/>
                          <a:cs typeface="+mn-cs"/>
                        </a:rPr>
                        <a:t>International Staff Ride Leadership Seminar</a:t>
                      </a:r>
                    </a:p>
                    <a:p>
                      <a:pPr marL="671513" lvl="1" indent="-214313">
                        <a:buClr>
                          <a:schemeClr val="accent1">
                            <a:lumMod val="50000"/>
                          </a:schemeClr>
                        </a:buClr>
                        <a:buFont typeface="Arial" panose="020B0604020202020204" pitchFamily="34" charset="0"/>
                        <a:buChar char="•"/>
                      </a:pPr>
                      <a:r>
                        <a:rPr lang="en-US" sz="1400" b="0" i="0" kern="1200" dirty="0">
                          <a:solidFill>
                            <a:schemeClr val="dk1"/>
                          </a:solidFill>
                          <a:effectLst/>
                          <a:latin typeface="Corbel" panose="020B0503020204020204" pitchFamily="34" charset="0"/>
                          <a:ea typeface="+mn-ea"/>
                          <a:cs typeface="+mn-cs"/>
                        </a:rPr>
                        <a:t>Conflict Management Field Trip</a:t>
                      </a:r>
                    </a:p>
                    <a:p>
                      <a:pPr marL="671513" lvl="1" indent="-214313">
                        <a:buClr>
                          <a:schemeClr val="accent1">
                            <a:lumMod val="50000"/>
                          </a:schemeClr>
                        </a:buClr>
                        <a:buFont typeface="Arial" panose="020B0604020202020204" pitchFamily="34" charset="0"/>
                        <a:buChar char="•"/>
                      </a:pPr>
                      <a:r>
                        <a:rPr lang="en-US" sz="1400" b="0" i="0" kern="1200" dirty="0">
                          <a:solidFill>
                            <a:schemeClr val="dk1"/>
                          </a:solidFill>
                          <a:effectLst/>
                          <a:latin typeface="Corbel" panose="020B0503020204020204" pitchFamily="34" charset="0"/>
                          <a:ea typeface="+mn-ea"/>
                          <a:cs typeface="+mn-cs"/>
                        </a:rPr>
                        <a:t>Latin American Research Seminar and Study Trip</a:t>
                      </a:r>
                    </a:p>
                  </a:txBody>
                  <a:tcPr marL="124556" marR="64769" marT="64769" marB="64769">
                    <a:lnL w="12700" cmpd="sng">
                      <a:noFill/>
                      <a:prstDash val="solid"/>
                    </a:lnL>
                    <a:lnR w="12700" cmpd="sng">
                      <a:noFill/>
                      <a:prstDash val="solid"/>
                    </a:lnR>
                    <a:lnT w="19050" cap="flat" cmpd="sng" algn="ctr">
                      <a:noFill/>
                      <a:prstDash val="solid"/>
                    </a:lnT>
                    <a:lnB w="19050" cap="flat" cmpd="sng" algn="ctr">
                      <a:noFill/>
                      <a:prstDash val="solid"/>
                      <a:round/>
                      <a:headEnd type="none" w="med" len="med"/>
                      <a:tailEnd type="none" w="med" len="med"/>
                    </a:lnB>
                    <a:noFill/>
                  </a:tcPr>
                </a:tc>
                <a:extLst>
                  <a:ext uri="{0D108BD9-81ED-4DB2-BD59-A6C34878D82A}">
                    <a16:rowId xmlns:a16="http://schemas.microsoft.com/office/drawing/2014/main" val="1210144275"/>
                  </a:ext>
                </a:extLst>
              </a:tr>
              <a:tr h="364058">
                <a:tc>
                  <a:txBody>
                    <a:bodyPr/>
                    <a:lstStyle/>
                    <a:p>
                      <a:pPr marL="0" marR="0" lvl="2" indent="0" algn="ctr" defTabSz="914400" rtl="0" eaLnBrk="1" fontAlgn="auto" latinLnBrk="0" hangingPunct="1">
                        <a:lnSpc>
                          <a:spcPct val="100000"/>
                        </a:lnSpc>
                        <a:spcBef>
                          <a:spcPts val="0"/>
                        </a:spcBef>
                        <a:spcAft>
                          <a:spcPts val="0"/>
                        </a:spcAft>
                        <a:buClr>
                          <a:schemeClr val="accent1">
                            <a:lumMod val="50000"/>
                          </a:schemeClr>
                        </a:buClr>
                        <a:buSzTx/>
                        <a:buFont typeface="Arial" panose="020B0604020202020204" pitchFamily="34" charset="0"/>
                        <a:buNone/>
                        <a:tabLst/>
                        <a:defRPr/>
                      </a:pPr>
                      <a:r>
                        <a:rPr lang="en-US" sz="1600" b="1" kern="1200" cap="small" dirty="0">
                          <a:solidFill>
                            <a:schemeClr val="tx1"/>
                          </a:solidFill>
                          <a:latin typeface="Corbel" panose="020B0503020204020204" pitchFamily="34" charset="0"/>
                          <a:ea typeface="+mn-ea"/>
                          <a:cs typeface="+mn-cs"/>
                        </a:rPr>
                        <a:t>Research Seminars</a:t>
                      </a:r>
                    </a:p>
                  </a:txBody>
                  <a:tcPr marL="124556" marR="64769" marT="64769" marB="64769">
                    <a:lnL w="12700" cmpd="sng">
                      <a:noFill/>
                      <a:prstDash val="solid"/>
                    </a:lnL>
                    <a:lnR w="12700" cmpd="sng">
                      <a:noFill/>
                      <a:prstDash val="solid"/>
                    </a:lnR>
                    <a:lnT w="19050" cap="flat" cmpd="sng" algn="ctr">
                      <a:noFill/>
                      <a:prstDash val="solid"/>
                    </a:lnT>
                    <a:lnB w="19050" cap="flat" cmpd="sng" algn="ctr">
                      <a:noFill/>
                      <a:prstDash val="solid"/>
                      <a:round/>
                      <a:headEnd type="none" w="med" len="med"/>
                      <a:tailEnd type="none" w="med" len="med"/>
                    </a:lnB>
                    <a:solidFill>
                      <a:srgbClr val="7EB2E6"/>
                    </a:solidFill>
                  </a:tcPr>
                </a:tc>
                <a:extLst>
                  <a:ext uri="{0D108BD9-81ED-4DB2-BD59-A6C34878D82A}">
                    <a16:rowId xmlns:a16="http://schemas.microsoft.com/office/drawing/2014/main" val="3467624379"/>
                  </a:ext>
                </a:extLst>
              </a:tr>
              <a:tr h="1510748">
                <a:tc>
                  <a:txBody>
                    <a:bodyPr/>
                    <a:lstStyle/>
                    <a:p>
                      <a:pPr marL="742950" lvl="1" indent="-285750">
                        <a:buClr>
                          <a:schemeClr val="accent1">
                            <a:lumMod val="50000"/>
                          </a:schemeClr>
                        </a:buClr>
                        <a:buFont typeface="Arial" panose="020B0604020202020204" pitchFamily="34" charset="0"/>
                        <a:buChar char="•"/>
                      </a:pPr>
                      <a:r>
                        <a:rPr lang="en-US" sz="1400" dirty="0">
                          <a:latin typeface="Corbel" panose="020B0503020204020204" pitchFamily="34" charset="0"/>
                        </a:rPr>
                        <a:t>Advanced Topics in Chinese Foreign Policy: China at the Borders</a:t>
                      </a:r>
                    </a:p>
                    <a:p>
                      <a:pPr marL="742950" lvl="1" indent="-285750">
                        <a:buClr>
                          <a:schemeClr val="accent1">
                            <a:lumMod val="50000"/>
                          </a:schemeClr>
                        </a:buClr>
                        <a:buFont typeface="Arial" panose="020B0604020202020204" pitchFamily="34" charset="0"/>
                        <a:buChar char="•"/>
                      </a:pPr>
                      <a:r>
                        <a:rPr lang="en-US" sz="1400" dirty="0">
                          <a:latin typeface="Corbel" panose="020B0503020204020204" pitchFamily="34" charset="0"/>
                        </a:rPr>
                        <a:t>Political Economy in the Shadow of Conflict</a:t>
                      </a:r>
                    </a:p>
                    <a:p>
                      <a:pPr marL="742950" lvl="1" indent="-285750">
                        <a:buClr>
                          <a:schemeClr val="accent1">
                            <a:lumMod val="50000"/>
                          </a:schemeClr>
                        </a:buClr>
                        <a:buFont typeface="Arial" panose="020B0604020202020204" pitchFamily="34" charset="0"/>
                        <a:buChar char="•"/>
                      </a:pPr>
                      <a:r>
                        <a:rPr lang="en-US" sz="1400" dirty="0">
                          <a:latin typeface="Corbel" panose="020B0503020204020204" pitchFamily="34" charset="0"/>
                        </a:rPr>
                        <a:t>Strategic Studies Research Seminar</a:t>
                      </a:r>
                    </a:p>
                  </a:txBody>
                  <a:tcPr marL="124556" marR="64769" marT="64769" marB="64769">
                    <a:lnL w="12700" cmpd="sng">
                      <a:noFill/>
                      <a:prstDash val="solid"/>
                    </a:lnL>
                    <a:lnR w="12700" cmpd="sng">
                      <a:noFill/>
                      <a:prstDash val="solid"/>
                    </a:lnR>
                    <a:lnT w="19050" cap="flat" cmpd="sng" algn="ctr">
                      <a:noFill/>
                      <a:prstDash val="soli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8516963"/>
                  </a:ext>
                </a:extLst>
              </a:tr>
            </a:tbl>
          </a:graphicData>
        </a:graphic>
      </p:graphicFrame>
    </p:spTree>
    <p:extLst>
      <p:ext uri="{BB962C8B-B14F-4D97-AF65-F5344CB8AC3E}">
        <p14:creationId xmlns:p14="http://schemas.microsoft.com/office/powerpoint/2010/main" val="835186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000"/>
            <a:lum/>
            <a:extLst>
              <a:ext uri="{28A0092B-C50C-407E-A947-70E740481C1C}">
                <a14:useLocalDpi xmlns:a14="http://schemas.microsoft.com/office/drawing/2010/main"/>
              </a:ext>
            </a:extLst>
          </a:blip>
          <a:srcRect/>
          <a:stretch>
            <a:fillRect l="-4000" r="-4000"/>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495030" y="2767106"/>
            <a:ext cx="2160621" cy="3071906"/>
          </a:xfrm>
        </p:spPr>
        <p:txBody>
          <a:bodyPr vert="horz" lIns="91440" tIns="45720" rIns="91440" bIns="45720" rtlCol="0" anchor="t">
            <a:normAutofit/>
          </a:bodyPr>
          <a:lstStyle/>
          <a:p>
            <a:pPr defTabSz="914400"/>
            <a:r>
              <a:rPr lang="en-US" sz="3200" b="1" u="sng" kern="1200" cap="small" dirty="0">
                <a:solidFill>
                  <a:srgbClr val="FFFFFF"/>
                </a:solidFill>
                <a:latin typeface="+mj-lt"/>
                <a:ea typeface="+mj-ea"/>
                <a:cs typeface="+mj-cs"/>
              </a:rPr>
              <a:t>Semester Exchange</a:t>
            </a:r>
          </a:p>
        </p:txBody>
      </p:sp>
      <p:pic>
        <p:nvPicPr>
          <p:cNvPr id="9" name="Picture 8">
            <a:extLst>
              <a:ext uri="{FF2B5EF4-FFF2-40B4-BE49-F238E27FC236}">
                <a16:creationId xmlns:a16="http://schemas.microsoft.com/office/drawing/2014/main" id="{29F609D3-002B-48A4-82F2-2499A872F22D}"/>
              </a:ext>
            </a:extLst>
          </p:cNvPr>
          <p:cNvPicPr>
            <a:picLocks noChangeAspect="1"/>
          </p:cNvPicPr>
          <p:nvPr/>
        </p:nvPicPr>
        <p:blipFill>
          <a:blip r:embed="rId4"/>
          <a:stretch>
            <a:fillRect/>
          </a:stretch>
        </p:blipFill>
        <p:spPr>
          <a:xfrm>
            <a:off x="5902972" y="1929468"/>
            <a:ext cx="2898126" cy="592799"/>
          </a:xfrm>
          <a:prstGeom prst="rect">
            <a:avLst/>
          </a:prstGeom>
        </p:spPr>
      </p:pic>
      <p:pic>
        <p:nvPicPr>
          <p:cNvPr id="11" name="Picture 3">
            <a:extLst>
              <a:ext uri="{FF2B5EF4-FFF2-40B4-BE49-F238E27FC236}">
                <a16:creationId xmlns:a16="http://schemas.microsoft.com/office/drawing/2014/main" id="{963C6D97-9697-4DEE-AC5A-41E194C06761}"/>
              </a:ext>
            </a:extLst>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3582205" y="1929468"/>
            <a:ext cx="1970985" cy="8968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a:extLst>
              <a:ext uri="{FF2B5EF4-FFF2-40B4-BE49-F238E27FC236}">
                <a16:creationId xmlns:a16="http://schemas.microsoft.com/office/drawing/2014/main" id="{D5F4EB8D-3274-4519-8ED0-DD6CD7CA4F3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6439375" y="3245175"/>
            <a:ext cx="1825320" cy="167473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a:extLst>
              <a:ext uri="{FF2B5EF4-FFF2-40B4-BE49-F238E27FC236}">
                <a16:creationId xmlns:a16="http://schemas.microsoft.com/office/drawing/2014/main" id="{44815350-E30F-478F-A268-D63EE84AD93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3582205" y="3143459"/>
            <a:ext cx="1767046" cy="177644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101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000"/>
            <a:lum/>
            <a:extLst>
              <a:ext uri="{28A0092B-C50C-407E-A947-70E740481C1C}">
                <a14:useLocalDpi xmlns:a14="http://schemas.microsoft.com/office/drawing/2010/main"/>
              </a:ext>
            </a:extLst>
          </a:blip>
          <a:srcRect/>
          <a:stretch>
            <a:fillRect l="-4000" r="-4000"/>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341300" y="2767106"/>
            <a:ext cx="2314351" cy="3071906"/>
          </a:xfrm>
        </p:spPr>
        <p:txBody>
          <a:bodyPr vert="horz" lIns="91440" tIns="45720" rIns="91440" bIns="45720" rtlCol="0" anchor="t">
            <a:normAutofit/>
          </a:bodyPr>
          <a:lstStyle/>
          <a:p>
            <a:pPr defTabSz="914400"/>
            <a:r>
              <a:rPr lang="en-US" sz="3200" b="1" u="sng" kern="1200" cap="small" dirty="0">
                <a:solidFill>
                  <a:srgbClr val="FFFFFF"/>
                </a:solidFill>
                <a:latin typeface="+mj-lt"/>
                <a:ea typeface="+mj-ea"/>
                <a:cs typeface="+mj-cs"/>
              </a:rPr>
              <a:t>Summer Preparation</a:t>
            </a:r>
          </a:p>
        </p:txBody>
      </p:sp>
      <p:graphicFrame>
        <p:nvGraphicFramePr>
          <p:cNvPr id="9" name="Table 8">
            <a:extLst>
              <a:ext uri="{FF2B5EF4-FFF2-40B4-BE49-F238E27FC236}">
                <a16:creationId xmlns:a16="http://schemas.microsoft.com/office/drawing/2014/main" id="{3A787124-08DC-4D87-B6CD-A65B03AE1A6A}"/>
              </a:ext>
            </a:extLst>
          </p:cNvPr>
          <p:cNvGraphicFramePr>
            <a:graphicFrameLocks noGrp="1"/>
          </p:cNvGraphicFramePr>
          <p:nvPr>
            <p:extLst>
              <p:ext uri="{D42A27DB-BD31-4B8C-83A1-F6EECF244321}">
                <p14:modId xmlns:p14="http://schemas.microsoft.com/office/powerpoint/2010/main" val="2601504245"/>
              </p:ext>
            </p:extLst>
          </p:nvPr>
        </p:nvGraphicFramePr>
        <p:xfrm>
          <a:off x="3291840" y="845872"/>
          <a:ext cx="5422220" cy="1703124"/>
        </p:xfrm>
        <a:graphic>
          <a:graphicData uri="http://schemas.openxmlformats.org/drawingml/2006/table">
            <a:tbl>
              <a:tblPr firstRow="1" bandRow="1">
                <a:noFill/>
                <a:tableStyleId>{5C22544A-7EE6-4342-B048-85BDC9FD1C3A}</a:tableStyleId>
              </a:tblPr>
              <a:tblGrid>
                <a:gridCol w="5422220">
                  <a:extLst>
                    <a:ext uri="{9D8B030D-6E8A-4147-A177-3AD203B41FA5}">
                      <a16:colId xmlns:a16="http://schemas.microsoft.com/office/drawing/2014/main" val="2790451157"/>
                    </a:ext>
                  </a:extLst>
                </a:gridCol>
              </a:tblGrid>
              <a:tr h="427884">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cap="small" baseline="0" dirty="0">
                          <a:solidFill>
                            <a:schemeClr val="tx1"/>
                          </a:solidFill>
                          <a:latin typeface="Corbel" panose="020B0503020204020204" pitchFamily="34" charset="0"/>
                        </a:rPr>
                        <a:t>Online Principles of Economics (OPE)</a:t>
                      </a:r>
                    </a:p>
                  </a:txBody>
                  <a:tcPr marL="166075" marR="99645" marT="99645" marB="99645">
                    <a:lnL w="12700" cmpd="sng">
                      <a:noFill/>
                      <a:prstDash val="solid"/>
                    </a:lnL>
                    <a:lnR w="12700" cmpd="sng">
                      <a:noFill/>
                      <a:prstDash val="solid"/>
                    </a:lnR>
                    <a:lnT w="19050" cap="flat" cmpd="sng" algn="ctr">
                      <a:noFill/>
                      <a:prstDash val="solid"/>
                    </a:lnT>
                    <a:lnB w="12700" cmpd="sng">
                      <a:noFill/>
                      <a:prstDash val="solid"/>
                    </a:lnB>
                    <a:lnTlToBr w="12700" cmpd="sng">
                      <a:noFill/>
                      <a:prstDash val="solid"/>
                    </a:lnTlToBr>
                    <a:lnBlToTr w="12700" cmpd="sng">
                      <a:noFill/>
                      <a:prstDash val="solid"/>
                    </a:lnBlToTr>
                    <a:solidFill>
                      <a:srgbClr val="7EB2E6"/>
                    </a:solidFill>
                  </a:tcPr>
                </a:tc>
                <a:extLst>
                  <a:ext uri="{0D108BD9-81ED-4DB2-BD59-A6C34878D82A}">
                    <a16:rowId xmlns:a16="http://schemas.microsoft.com/office/drawing/2014/main" val="732242520"/>
                  </a:ext>
                </a:extLst>
              </a:tr>
              <a:tr h="675695">
                <a:tc>
                  <a:txBody>
                    <a:bodyPr/>
                    <a:lstStyle/>
                    <a:p>
                      <a:pPr marL="500063" lvl="1" indent="-171450" defTabSz="914400">
                        <a:lnSpc>
                          <a:spcPct val="90000"/>
                        </a:lnSpc>
                        <a:spcAft>
                          <a:spcPts val="600"/>
                        </a:spcAft>
                        <a:buFont typeface="Arial" panose="020B0604020202020204" pitchFamily="34" charset="0"/>
                        <a:buChar char="•"/>
                      </a:pPr>
                      <a:r>
                        <a:rPr lang="en-US" sz="1600" dirty="0">
                          <a:solidFill>
                            <a:schemeClr val="tx1"/>
                          </a:solidFill>
                          <a:latin typeface="Corbel" panose="020B0503020204020204" pitchFamily="34" charset="0"/>
                        </a:rPr>
                        <a:t>Introductory course in Microeconomics and Macroeconomics</a:t>
                      </a:r>
                    </a:p>
                    <a:p>
                      <a:pPr marL="500063" marR="0" lvl="1"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1600" dirty="0">
                          <a:solidFill>
                            <a:schemeClr val="tx1"/>
                          </a:solidFill>
                          <a:latin typeface="Corbel" panose="020B0503020204020204" pitchFamily="34" charset="0"/>
                        </a:rPr>
                        <a:t>Fulfills MAIR economics entry requirement</a:t>
                      </a:r>
                    </a:p>
                    <a:p>
                      <a:pPr marL="500063" lvl="1" indent="-171450" defTabSz="914400">
                        <a:lnSpc>
                          <a:spcPct val="90000"/>
                        </a:lnSpc>
                        <a:spcAft>
                          <a:spcPts val="600"/>
                        </a:spcAft>
                        <a:buFont typeface="Arial" panose="020B0604020202020204" pitchFamily="34" charset="0"/>
                        <a:buChar char="•"/>
                      </a:pPr>
                      <a:r>
                        <a:rPr lang="en-US" sz="1600" dirty="0">
                          <a:solidFill>
                            <a:schemeClr val="tx1"/>
                          </a:solidFill>
                          <a:latin typeface="Corbel" panose="020B0503020204020204" pitchFamily="34" charset="0"/>
                        </a:rPr>
                        <a:t>9 weeks fully online; asynchronous</a:t>
                      </a:r>
                    </a:p>
                  </a:txBody>
                  <a:tcPr marL="166075" marR="99645" marT="99645" marB="99645">
                    <a:lnL w="12700" cmpd="sng">
                      <a:noFill/>
                      <a:prstDash val="solid"/>
                    </a:lnL>
                    <a:lnR w="12700" cmpd="sng">
                      <a:noFill/>
                      <a:prstDash val="solid"/>
                    </a:lnR>
                    <a:lnT w="19050" cap="flat" cmpd="sng" algn="ctr">
                      <a:noFill/>
                      <a:prstDash val="solid"/>
                    </a:lnT>
                    <a:lnB w="12700" cmpd="sng">
                      <a:noFill/>
                      <a:prstDash val="solid"/>
                    </a:lnB>
                    <a:noFill/>
                  </a:tcPr>
                </a:tc>
                <a:extLst>
                  <a:ext uri="{0D108BD9-81ED-4DB2-BD59-A6C34878D82A}">
                    <a16:rowId xmlns:a16="http://schemas.microsoft.com/office/drawing/2014/main" val="916089295"/>
                  </a:ext>
                </a:extLst>
              </a:tr>
            </a:tbl>
          </a:graphicData>
        </a:graphic>
      </p:graphicFrame>
      <p:graphicFrame>
        <p:nvGraphicFramePr>
          <p:cNvPr id="11" name="Table 10">
            <a:extLst>
              <a:ext uri="{FF2B5EF4-FFF2-40B4-BE49-F238E27FC236}">
                <a16:creationId xmlns:a16="http://schemas.microsoft.com/office/drawing/2014/main" id="{AAC7E695-5E70-4247-97A4-F0828CE5D368}"/>
              </a:ext>
            </a:extLst>
          </p:cNvPr>
          <p:cNvGraphicFramePr>
            <a:graphicFrameLocks noGrp="1"/>
          </p:cNvGraphicFramePr>
          <p:nvPr>
            <p:extLst>
              <p:ext uri="{D42A27DB-BD31-4B8C-83A1-F6EECF244321}">
                <p14:modId xmlns:p14="http://schemas.microsoft.com/office/powerpoint/2010/main" val="2057908905"/>
              </p:ext>
            </p:extLst>
          </p:nvPr>
        </p:nvGraphicFramePr>
        <p:xfrm>
          <a:off x="3291840" y="2862471"/>
          <a:ext cx="5422220" cy="2907802"/>
        </p:xfrm>
        <a:graphic>
          <a:graphicData uri="http://schemas.openxmlformats.org/drawingml/2006/table">
            <a:tbl>
              <a:tblPr firstRow="1" bandRow="1">
                <a:noFill/>
                <a:tableStyleId>{5C22544A-7EE6-4342-B048-85BDC9FD1C3A}</a:tableStyleId>
              </a:tblPr>
              <a:tblGrid>
                <a:gridCol w="5422220">
                  <a:extLst>
                    <a:ext uri="{9D8B030D-6E8A-4147-A177-3AD203B41FA5}">
                      <a16:colId xmlns:a16="http://schemas.microsoft.com/office/drawing/2014/main" val="2790451157"/>
                    </a:ext>
                  </a:extLst>
                </a:gridCol>
              </a:tblGrid>
              <a:tr h="480273">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cap="small" baseline="0" dirty="0">
                          <a:solidFill>
                            <a:schemeClr val="tx1"/>
                          </a:solidFill>
                          <a:latin typeface="Corbel" panose="020B0503020204020204" pitchFamily="34" charset="0"/>
                        </a:rPr>
                        <a:t>Pre-Term</a:t>
                      </a:r>
                    </a:p>
                  </a:txBody>
                  <a:tcPr marL="166075" marR="99645" marT="99645" marB="99645">
                    <a:lnL w="12700" cmpd="sng">
                      <a:noFill/>
                      <a:prstDash val="solid"/>
                    </a:lnL>
                    <a:lnR w="12700" cmpd="sng">
                      <a:noFill/>
                      <a:prstDash val="solid"/>
                    </a:lnR>
                    <a:lnT w="19050" cap="flat" cmpd="sng" algn="ctr">
                      <a:noFill/>
                      <a:prstDash val="solid"/>
                    </a:lnT>
                    <a:lnB w="12700" cmpd="sng">
                      <a:noFill/>
                      <a:prstDash val="solid"/>
                    </a:lnB>
                    <a:lnTlToBr w="12700" cmpd="sng">
                      <a:noFill/>
                      <a:prstDash val="solid"/>
                    </a:lnTlToBr>
                    <a:lnBlToTr w="12700" cmpd="sng">
                      <a:noFill/>
                      <a:prstDash val="solid"/>
                    </a:lnBlToTr>
                    <a:solidFill>
                      <a:srgbClr val="7EB2E6"/>
                    </a:solidFill>
                  </a:tcPr>
                </a:tc>
                <a:extLst>
                  <a:ext uri="{0D108BD9-81ED-4DB2-BD59-A6C34878D82A}">
                    <a16:rowId xmlns:a16="http://schemas.microsoft.com/office/drawing/2014/main" val="732242520"/>
                  </a:ext>
                </a:extLst>
              </a:tr>
              <a:tr h="2427529">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Corbel" panose="020B0503020204020204" pitchFamily="34" charset="0"/>
                        </a:rPr>
                        <a:t>Optional hybrid (virtual + in-person) program prior to the start of the fall semester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Corbel" panose="020B0503020204020204" pitchFamily="34" charset="0"/>
                        </a:rPr>
                        <a:t>Acclimate to campus, meet fellow students, improve skills and fulfill requirements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chemeClr val="tx1"/>
                        </a:solidFill>
                        <a:latin typeface="Corbel" panose="020B0503020204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tx1"/>
                          </a:solidFill>
                          <a:latin typeface="Corbel" panose="020B0503020204020204" pitchFamily="34" charset="0"/>
                        </a:rPr>
                        <a:t>Washington, DC: </a:t>
                      </a:r>
                      <a:r>
                        <a:rPr lang="en-US" sz="1600" dirty="0">
                          <a:solidFill>
                            <a:schemeClr val="tx1"/>
                          </a:solidFill>
                          <a:latin typeface="Corbel" panose="020B0503020204020204" pitchFamily="34" charset="0"/>
                        </a:rPr>
                        <a:t>Statistics and English</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tx1"/>
                          </a:solidFill>
                          <a:latin typeface="Corbel" panose="020B0503020204020204" pitchFamily="34" charset="0"/>
                        </a:rPr>
                        <a:t>SAIS Europe</a:t>
                      </a:r>
                      <a:r>
                        <a:rPr lang="en-US" sz="1600" dirty="0">
                          <a:solidFill>
                            <a:schemeClr val="tx1"/>
                          </a:solidFill>
                          <a:latin typeface="Corbel" panose="020B0503020204020204" pitchFamily="34" charset="0"/>
                        </a:rPr>
                        <a:t>: Statistics, English, and Survival &amp; Intensive Italian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chemeClr val="tx1"/>
                        </a:solidFill>
                        <a:latin typeface="Corbel" panose="020B0503020204020204" pitchFamily="34" charset="0"/>
                      </a:endParaRPr>
                    </a:p>
                  </a:txBody>
                  <a:tcPr marL="166075" marR="99645" marT="99645" marB="99645">
                    <a:lnL w="12700" cmpd="sng">
                      <a:noFill/>
                      <a:prstDash val="solid"/>
                    </a:lnL>
                    <a:lnR w="12700" cmpd="sng">
                      <a:noFill/>
                      <a:prstDash val="solid"/>
                    </a:lnR>
                    <a:lnT w="19050" cap="flat" cmpd="sng" algn="ctr">
                      <a:noFill/>
                      <a:prstDash val="solid"/>
                    </a:lnT>
                    <a:lnB w="12700" cmpd="sng">
                      <a:noFill/>
                      <a:prstDash val="solid"/>
                    </a:lnB>
                    <a:noFill/>
                  </a:tcPr>
                </a:tc>
                <a:extLst>
                  <a:ext uri="{0D108BD9-81ED-4DB2-BD59-A6C34878D82A}">
                    <a16:rowId xmlns:a16="http://schemas.microsoft.com/office/drawing/2014/main" val="916089295"/>
                  </a:ext>
                </a:extLst>
              </a:tr>
            </a:tbl>
          </a:graphicData>
        </a:graphic>
      </p:graphicFrame>
    </p:spTree>
    <p:extLst>
      <p:ext uri="{BB962C8B-B14F-4D97-AF65-F5344CB8AC3E}">
        <p14:creationId xmlns:p14="http://schemas.microsoft.com/office/powerpoint/2010/main" val="2359031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226" y="7937"/>
            <a:ext cx="9166225" cy="6858000"/>
          </a:xfrm>
          <a:prstGeom prst="rect">
            <a:avLst/>
          </a:prstGeom>
          <a:blipFill dpi="0" rotWithShape="1">
            <a:blip r:embed="rId4">
              <a:alphaModFix amt="10000"/>
            </a:blip>
            <a:srcRect/>
            <a:stretch>
              <a:fillRect/>
            </a:stretch>
          </a:blipFill>
          <a:ln>
            <a:noFill/>
          </a:ln>
          <a:extLst/>
        </p:spPr>
      </p:pic>
      <p:sp>
        <p:nvSpPr>
          <p:cNvPr id="2" name="Title 1"/>
          <p:cNvSpPr>
            <a:spLocks noGrp="1"/>
          </p:cNvSpPr>
          <p:nvPr>
            <p:ph type="title"/>
          </p:nvPr>
        </p:nvSpPr>
        <p:spPr>
          <a:xfrm>
            <a:off x="73152" y="301752"/>
            <a:ext cx="9144000" cy="685800"/>
          </a:xfrm>
        </p:spPr>
        <p:txBody>
          <a:bodyPr/>
          <a:lstStyle/>
          <a:p>
            <a:pPr algn="l" eaLnBrk="1" fontAlgn="auto" hangingPunct="1">
              <a:spcAft>
                <a:spcPts val="0"/>
              </a:spcAft>
              <a:defRPr/>
            </a:pPr>
            <a:r>
              <a:rPr lang="en-US" sz="3800" b="1" u="sng" cap="small" dirty="0">
                <a:solidFill>
                  <a:srgbClr val="073674"/>
                </a:solidFill>
                <a:latin typeface="Corbel" panose="020B0503020204020204" pitchFamily="34" charset="0"/>
                <a:cs typeface="Calibri" pitchFamily="34" charset="0"/>
              </a:rPr>
              <a:t>Learn More</a:t>
            </a:r>
          </a:p>
        </p:txBody>
      </p:sp>
      <p:sp>
        <p:nvSpPr>
          <p:cNvPr id="18440" name="AutoShape 2" descr="Image result for blogger ic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8444" name="TextBox 25"/>
          <p:cNvSpPr txBox="1">
            <a:spLocks noChangeArrowheads="1"/>
          </p:cNvSpPr>
          <p:nvPr/>
        </p:nvSpPr>
        <p:spPr bwMode="auto">
          <a:xfrm>
            <a:off x="1939472" y="2358388"/>
            <a:ext cx="2390775" cy="49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3200" dirty="0">
                <a:solidFill>
                  <a:srgbClr val="FFFF99"/>
                </a:solidFill>
                <a:latin typeface="Corbel" panose="020B0503020204020204" pitchFamily="34" charset="0"/>
              </a:rPr>
              <a:t>Questions?</a:t>
            </a:r>
          </a:p>
        </p:txBody>
      </p:sp>
      <p:sp>
        <p:nvSpPr>
          <p:cNvPr id="18448" name="Rectangle 5"/>
          <p:cNvSpPr>
            <a:spLocks noChangeArrowheads="1"/>
          </p:cNvSpPr>
          <p:nvPr/>
        </p:nvSpPr>
        <p:spPr bwMode="auto">
          <a:xfrm>
            <a:off x="213688" y="5031212"/>
            <a:ext cx="411655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b="1" dirty="0">
                <a:solidFill>
                  <a:srgbClr val="002060"/>
                </a:solidFill>
                <a:latin typeface="Corbel" panose="020B0503020204020204" pitchFamily="34" charset="0"/>
              </a:rPr>
              <a:t>Office of Academic Advising</a:t>
            </a:r>
          </a:p>
          <a:p>
            <a:r>
              <a:rPr lang="en-US" altLang="en-US" sz="2000" b="1" dirty="0">
                <a:solidFill>
                  <a:srgbClr val="002060"/>
                </a:solidFill>
                <a:latin typeface="Corbel" panose="020B0503020204020204" pitchFamily="34" charset="0"/>
              </a:rPr>
              <a:t>(Washington, D.C.)</a:t>
            </a:r>
          </a:p>
          <a:p>
            <a:r>
              <a:rPr lang="en-US" altLang="en-US" sz="2000" dirty="0">
                <a:latin typeface="Corbel" panose="020B0503020204020204" pitchFamily="34" charset="0"/>
                <a:hlinkClick r:id="rId5"/>
              </a:rPr>
              <a:t>saisadvising@jhu.edu</a:t>
            </a:r>
            <a:endParaRPr lang="en-US" altLang="en-US" sz="2000" dirty="0">
              <a:latin typeface="Corbel" panose="020B0503020204020204" pitchFamily="34" charset="0"/>
            </a:endParaRPr>
          </a:p>
          <a:p>
            <a:r>
              <a:rPr lang="en-US" altLang="en-US" dirty="0">
                <a:latin typeface="Corbel" panose="020B0503020204020204" pitchFamily="34" charset="0"/>
              </a:rPr>
              <a:t> </a:t>
            </a:r>
          </a:p>
          <a:p>
            <a:endParaRPr lang="en-US" altLang="en-US" dirty="0">
              <a:latin typeface="Corbel" panose="020B0503020204020204" pitchFamily="34" charset="0"/>
            </a:endParaRPr>
          </a:p>
        </p:txBody>
      </p:sp>
      <p:sp>
        <p:nvSpPr>
          <p:cNvPr id="19" name="TextBox 25"/>
          <p:cNvSpPr txBox="1">
            <a:spLocks noChangeArrowheads="1"/>
          </p:cNvSpPr>
          <p:nvPr/>
        </p:nvSpPr>
        <p:spPr bwMode="auto">
          <a:xfrm>
            <a:off x="4638675" y="1239982"/>
            <a:ext cx="2390775" cy="49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3200" dirty="0">
                <a:solidFill>
                  <a:srgbClr val="FFFF99"/>
                </a:solidFill>
                <a:latin typeface="Corbel" panose="020B0503020204020204" pitchFamily="34" charset="0"/>
              </a:rPr>
              <a:t>Questions?</a:t>
            </a:r>
          </a:p>
        </p:txBody>
      </p:sp>
      <p:sp>
        <p:nvSpPr>
          <p:cNvPr id="20" name="TextBox 25"/>
          <p:cNvSpPr txBox="1">
            <a:spLocks noChangeArrowheads="1"/>
          </p:cNvSpPr>
          <p:nvPr/>
        </p:nvSpPr>
        <p:spPr bwMode="auto">
          <a:xfrm>
            <a:off x="4560886" y="4282621"/>
            <a:ext cx="2390775" cy="49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3200" dirty="0">
                <a:solidFill>
                  <a:srgbClr val="FFFF99"/>
                </a:solidFill>
                <a:latin typeface="Corbel" panose="020B0503020204020204" pitchFamily="34" charset="0"/>
              </a:rPr>
              <a:t>Questions?</a:t>
            </a:r>
          </a:p>
        </p:txBody>
      </p:sp>
      <p:pic>
        <p:nvPicPr>
          <p:cNvPr id="4" name="Picture 3" descr="Logo, company name&#10;&#10;Description automatically generated">
            <a:extLst>
              <a:ext uri="{FF2B5EF4-FFF2-40B4-BE49-F238E27FC236}">
                <a16:creationId xmlns:a16="http://schemas.microsoft.com/office/drawing/2014/main" id="{25EC8449-3E79-431B-9278-19B3714691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79835" y="5031212"/>
            <a:ext cx="2577553" cy="1821729"/>
          </a:xfrm>
          <a:prstGeom prst="rect">
            <a:avLst/>
          </a:prstGeom>
        </p:spPr>
      </p:pic>
    </p:spTree>
    <p:extLst>
      <p:ext uri="{BB962C8B-B14F-4D97-AF65-F5344CB8AC3E}">
        <p14:creationId xmlns:p14="http://schemas.microsoft.com/office/powerpoint/2010/main" val="1449962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000"/>
            <a:lum/>
            <a:extLst>
              <a:ext uri="{28A0092B-C50C-407E-A947-70E740481C1C}">
                <a14:useLocalDpi xmlns:a14="http://schemas.microsoft.com/office/drawing/2010/main"/>
              </a:ext>
            </a:extLst>
          </a:blip>
          <a:srcRect/>
          <a:stretch>
            <a:fillRect l="-4000" r="-4000"/>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vert="horz" lIns="91440" tIns="45720" rIns="91440" bIns="45720" rtlCol="0" anchor="b">
            <a:normAutofit/>
          </a:bodyPr>
          <a:lstStyle/>
          <a:p>
            <a:pPr algn="r" defTabSz="914400"/>
            <a:r>
              <a:rPr lang="en-US" sz="3500" b="1" u="sng" cap="small">
                <a:solidFill>
                  <a:srgbClr val="FFFFFF"/>
                </a:solidFill>
              </a:rPr>
              <a:t>Office of Academic Advising</a:t>
            </a:r>
          </a:p>
        </p:txBody>
      </p:sp>
      <p:sp>
        <p:nvSpPr>
          <p:cNvPr id="7" name="TextBox 6"/>
          <p:cNvSpPr txBox="1"/>
          <p:nvPr/>
        </p:nvSpPr>
        <p:spPr>
          <a:xfrm>
            <a:off x="3378409" y="3705446"/>
            <a:ext cx="5639756" cy="1518191"/>
          </a:xfrm>
          <a:prstGeom prst="rect">
            <a:avLst/>
          </a:prstGeom>
        </p:spPr>
        <p:txBody>
          <a:bodyPr vert="horz" lIns="91440" tIns="45720" rIns="91440" bIns="45720" rtlCol="0" anchor="ctr">
            <a:normAutofit/>
          </a:bodyPr>
          <a:lstStyle/>
          <a:p>
            <a:pPr>
              <a:lnSpc>
                <a:spcPct val="90000"/>
              </a:lnSpc>
              <a:spcAft>
                <a:spcPts val="450"/>
              </a:spcAft>
            </a:pPr>
            <a:r>
              <a:rPr lang="en-US" sz="1700" b="1" dirty="0">
                <a:latin typeface="Corbel" panose="020B0503020204020204" pitchFamily="34" charset="0"/>
              </a:rPr>
              <a:t>What we do: </a:t>
            </a:r>
            <a:r>
              <a:rPr lang="en-US" sz="1700" dirty="0">
                <a:latin typeface="Corbel" panose="020B0503020204020204" pitchFamily="34" charset="0"/>
              </a:rPr>
              <a:t>Course Planning and Registration, Curriculum Questions,  Long-term Planning, Requirements Tracking and Degree Clearance, Academic Policies and Procedures, and Academic Support and Resources</a:t>
            </a:r>
          </a:p>
          <a:p>
            <a:pPr indent="-228600">
              <a:lnSpc>
                <a:spcPct val="90000"/>
              </a:lnSpc>
              <a:spcAft>
                <a:spcPts val="450"/>
              </a:spcAft>
              <a:buFont typeface="Arial" panose="020B0604020202020204" pitchFamily="34" charset="0"/>
              <a:buChar char="•"/>
            </a:pPr>
            <a:endParaRPr lang="en-US" sz="1700" i="1" dirty="0"/>
          </a:p>
        </p:txBody>
      </p:sp>
      <p:pic>
        <p:nvPicPr>
          <p:cNvPr id="24" name="Picture 23">
            <a:extLst>
              <a:ext uri="{FF2B5EF4-FFF2-40B4-BE49-F238E27FC236}">
                <a16:creationId xmlns:a16="http://schemas.microsoft.com/office/drawing/2014/main" id="{67E8BC64-F8C6-4F04-9696-78D70CDA3F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86358" y="1179784"/>
            <a:ext cx="1465246" cy="1591288"/>
          </a:xfrm>
          <a:prstGeom prst="rect">
            <a:avLst/>
          </a:prstGeom>
        </p:spPr>
      </p:pic>
      <p:pic>
        <p:nvPicPr>
          <p:cNvPr id="26" name="Picture 25">
            <a:extLst>
              <a:ext uri="{FF2B5EF4-FFF2-40B4-BE49-F238E27FC236}">
                <a16:creationId xmlns:a16="http://schemas.microsoft.com/office/drawing/2014/main" id="{6477526A-3944-464A-8101-A43B27831B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71919" y="1252882"/>
            <a:ext cx="1403991" cy="1518190"/>
          </a:xfrm>
          <a:prstGeom prst="rect">
            <a:avLst/>
          </a:prstGeom>
        </p:spPr>
      </p:pic>
      <p:pic>
        <p:nvPicPr>
          <p:cNvPr id="28" name="Picture 27">
            <a:extLst>
              <a:ext uri="{FF2B5EF4-FFF2-40B4-BE49-F238E27FC236}">
                <a16:creationId xmlns:a16="http://schemas.microsoft.com/office/drawing/2014/main" id="{6E252071-F634-4147-B54E-675DBF5C931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34734" y="1179785"/>
            <a:ext cx="1465245" cy="1591287"/>
          </a:xfrm>
          <a:prstGeom prst="rect">
            <a:avLst/>
          </a:prstGeom>
        </p:spPr>
      </p:pic>
      <p:sp>
        <p:nvSpPr>
          <p:cNvPr id="31" name="TextBox 30">
            <a:extLst>
              <a:ext uri="{FF2B5EF4-FFF2-40B4-BE49-F238E27FC236}">
                <a16:creationId xmlns:a16="http://schemas.microsoft.com/office/drawing/2014/main" id="{FAE3CFE5-5493-4B5A-8524-B716A55A9E3B}"/>
              </a:ext>
            </a:extLst>
          </p:cNvPr>
          <p:cNvSpPr txBox="1"/>
          <p:nvPr/>
        </p:nvSpPr>
        <p:spPr>
          <a:xfrm>
            <a:off x="3523376" y="3053593"/>
            <a:ext cx="1638590" cy="369332"/>
          </a:xfrm>
          <a:prstGeom prst="rect">
            <a:avLst/>
          </a:prstGeom>
          <a:noFill/>
        </p:spPr>
        <p:txBody>
          <a:bodyPr wrap="none" rtlCol="0">
            <a:spAutoFit/>
          </a:bodyPr>
          <a:lstStyle/>
          <a:p>
            <a:r>
              <a:rPr lang="en-US" b="1" dirty="0">
                <a:latin typeface="Corbel" panose="020B0503020204020204" pitchFamily="34" charset="0"/>
              </a:rPr>
              <a:t>Brian McEntee</a:t>
            </a:r>
          </a:p>
        </p:txBody>
      </p:sp>
      <p:sp>
        <p:nvSpPr>
          <p:cNvPr id="32" name="TextBox 31">
            <a:extLst>
              <a:ext uri="{FF2B5EF4-FFF2-40B4-BE49-F238E27FC236}">
                <a16:creationId xmlns:a16="http://schemas.microsoft.com/office/drawing/2014/main" id="{79DB88B0-E610-4D87-90F7-9C9A3A0CB9BB}"/>
              </a:ext>
            </a:extLst>
          </p:cNvPr>
          <p:cNvSpPr txBox="1"/>
          <p:nvPr/>
        </p:nvSpPr>
        <p:spPr>
          <a:xfrm>
            <a:off x="5308901" y="3053593"/>
            <a:ext cx="1541256" cy="369332"/>
          </a:xfrm>
          <a:prstGeom prst="rect">
            <a:avLst/>
          </a:prstGeom>
          <a:noFill/>
        </p:spPr>
        <p:txBody>
          <a:bodyPr wrap="none" rtlCol="0">
            <a:spAutoFit/>
          </a:bodyPr>
          <a:lstStyle/>
          <a:p>
            <a:r>
              <a:rPr lang="en-US" b="1" dirty="0">
                <a:latin typeface="Corbel" panose="020B0503020204020204" pitchFamily="34" charset="0"/>
              </a:rPr>
              <a:t>Jaime Warren</a:t>
            </a:r>
          </a:p>
        </p:txBody>
      </p:sp>
      <p:sp>
        <p:nvSpPr>
          <p:cNvPr id="33" name="TextBox 32">
            <a:extLst>
              <a:ext uri="{FF2B5EF4-FFF2-40B4-BE49-F238E27FC236}">
                <a16:creationId xmlns:a16="http://schemas.microsoft.com/office/drawing/2014/main" id="{DECEADCC-09B8-400A-B18C-3B3A9F42EB66}"/>
              </a:ext>
            </a:extLst>
          </p:cNvPr>
          <p:cNvSpPr txBox="1"/>
          <p:nvPr/>
        </p:nvSpPr>
        <p:spPr>
          <a:xfrm>
            <a:off x="7155877" y="3051250"/>
            <a:ext cx="1597489" cy="369332"/>
          </a:xfrm>
          <a:prstGeom prst="rect">
            <a:avLst/>
          </a:prstGeom>
          <a:noFill/>
        </p:spPr>
        <p:txBody>
          <a:bodyPr wrap="none" rtlCol="0">
            <a:spAutoFit/>
          </a:bodyPr>
          <a:lstStyle/>
          <a:p>
            <a:r>
              <a:rPr lang="en-US" b="1" dirty="0">
                <a:latin typeface="Corbel" panose="020B0503020204020204" pitchFamily="34" charset="0"/>
              </a:rPr>
              <a:t>Marie Gorman</a:t>
            </a:r>
          </a:p>
        </p:txBody>
      </p:sp>
    </p:spTree>
    <p:extLst>
      <p:ext uri="{BB962C8B-B14F-4D97-AF65-F5344CB8AC3E}">
        <p14:creationId xmlns:p14="http://schemas.microsoft.com/office/powerpoint/2010/main" val="4221362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l="-8000" r="-8000"/>
          </a:stretch>
        </a:blip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783" y="248038"/>
            <a:ext cx="7562203" cy="1159200"/>
          </a:xfrm>
        </p:spPr>
        <p:txBody>
          <a:bodyPr vert="horz" lIns="91440" tIns="45720" rIns="91440" bIns="45720" rtlCol="0" anchor="ctr">
            <a:normAutofit/>
          </a:bodyPr>
          <a:lstStyle/>
          <a:p>
            <a:pPr defTabSz="914400"/>
            <a:r>
              <a:rPr lang="en-US" sz="3500" b="1" u="sng" cap="small" dirty="0">
                <a:solidFill>
                  <a:srgbClr val="FFFFFF"/>
                </a:solidFill>
              </a:rPr>
              <a:t>Transitioning to</a:t>
            </a:r>
            <a:r>
              <a:rPr lang="en-US" sz="3500" b="1" u="sng" kern="1200" cap="small" dirty="0">
                <a:solidFill>
                  <a:srgbClr val="FFFFFF"/>
                </a:solidFill>
                <a:latin typeface="+mj-lt"/>
                <a:ea typeface="+mj-ea"/>
                <a:cs typeface="+mj-cs"/>
              </a:rPr>
              <a:t> SAIS – What to Expect</a:t>
            </a:r>
          </a:p>
        </p:txBody>
      </p:sp>
      <p:graphicFrame>
        <p:nvGraphicFramePr>
          <p:cNvPr id="12" name="Table 11">
            <a:extLst>
              <a:ext uri="{FF2B5EF4-FFF2-40B4-BE49-F238E27FC236}">
                <a16:creationId xmlns:a16="http://schemas.microsoft.com/office/drawing/2014/main" id="{3E8D2F6E-21CD-454E-8F4D-6E3C9F2CD581}"/>
              </a:ext>
            </a:extLst>
          </p:cNvPr>
          <p:cNvGraphicFramePr>
            <a:graphicFrameLocks noGrp="1"/>
          </p:cNvGraphicFramePr>
          <p:nvPr>
            <p:extLst>
              <p:ext uri="{D42A27DB-BD31-4B8C-83A1-F6EECF244321}">
                <p14:modId xmlns:p14="http://schemas.microsoft.com/office/powerpoint/2010/main" val="302125512"/>
              </p:ext>
            </p:extLst>
          </p:nvPr>
        </p:nvGraphicFramePr>
        <p:xfrm>
          <a:off x="1547766" y="1761689"/>
          <a:ext cx="6048463" cy="5051481"/>
        </p:xfrm>
        <a:graphic>
          <a:graphicData uri="http://schemas.openxmlformats.org/drawingml/2006/table">
            <a:tbl>
              <a:tblPr firstRow="1" bandRow="1">
                <a:noFill/>
                <a:tableStyleId>{5C22544A-7EE6-4342-B048-85BDC9FD1C3A}</a:tableStyleId>
              </a:tblPr>
              <a:tblGrid>
                <a:gridCol w="6048463">
                  <a:extLst>
                    <a:ext uri="{9D8B030D-6E8A-4147-A177-3AD203B41FA5}">
                      <a16:colId xmlns:a16="http://schemas.microsoft.com/office/drawing/2014/main" val="2790451157"/>
                    </a:ext>
                  </a:extLst>
                </a:gridCol>
              </a:tblGrid>
              <a:tr h="345719">
                <a:tc>
                  <a:txBody>
                    <a:bodyPr/>
                    <a:lstStyle/>
                    <a:p>
                      <a:pPr algn="ctr"/>
                      <a:r>
                        <a:rPr lang="en-US" sz="1600" b="1" kern="1200" cap="small" dirty="0">
                          <a:solidFill>
                            <a:schemeClr val="tx1"/>
                          </a:solidFill>
                          <a:latin typeface="Corbel" panose="020B0503020204020204" pitchFamily="34" charset="0"/>
                          <a:ea typeface="+mn-ea"/>
                          <a:cs typeface="+mn-cs"/>
                        </a:rPr>
                        <a:t>Onboarding Process</a:t>
                      </a:r>
                    </a:p>
                  </a:txBody>
                  <a:tcPr marL="124556" marR="64769" marT="64769" marB="64769">
                    <a:lnL w="12700" cmpd="sng">
                      <a:noFill/>
                      <a:prstDash val="solid"/>
                    </a:lnL>
                    <a:lnR w="12700" cmpd="sng">
                      <a:noFill/>
                      <a:prstDash val="solid"/>
                    </a:lnR>
                    <a:lnT w="19050" cap="flat" cmpd="sng" algn="ctr">
                      <a:noFill/>
                      <a:prstDash val="soli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EB2E6"/>
                    </a:solidFill>
                  </a:tcPr>
                </a:tc>
                <a:extLst>
                  <a:ext uri="{0D108BD9-81ED-4DB2-BD59-A6C34878D82A}">
                    <a16:rowId xmlns:a16="http://schemas.microsoft.com/office/drawing/2014/main" val="3074330943"/>
                  </a:ext>
                </a:extLst>
              </a:tr>
              <a:tr h="1502827">
                <a:tc>
                  <a:txBody>
                    <a:bodyPr/>
                    <a:lstStyle/>
                    <a:p>
                      <a:pPr marL="671513" lvl="1" indent="-214313">
                        <a:buClr>
                          <a:schemeClr val="accent1">
                            <a:lumMod val="50000"/>
                          </a:schemeClr>
                        </a:buClr>
                        <a:buFont typeface="Arial" panose="020B0604020202020204" pitchFamily="34" charset="0"/>
                        <a:buChar char="•"/>
                      </a:pPr>
                      <a:r>
                        <a:rPr lang="en-US" sz="1400" b="0" i="0" kern="1200" dirty="0">
                          <a:solidFill>
                            <a:schemeClr val="dk1"/>
                          </a:solidFill>
                          <a:effectLst/>
                          <a:latin typeface="Corbel" panose="020B0503020204020204" pitchFamily="34" charset="0"/>
                          <a:ea typeface="+mn-ea"/>
                          <a:cs typeface="+mn-cs"/>
                        </a:rPr>
                        <a:t>Matriculate to SAIS in mid-May</a:t>
                      </a:r>
                    </a:p>
                    <a:p>
                      <a:pPr marL="671513" lvl="1" indent="-214313">
                        <a:buClr>
                          <a:schemeClr val="accent1">
                            <a:lumMod val="50000"/>
                          </a:schemeClr>
                        </a:buClr>
                        <a:buFont typeface="Arial" panose="020B0604020202020204" pitchFamily="34" charset="0"/>
                        <a:buChar char="•"/>
                      </a:pPr>
                      <a:r>
                        <a:rPr lang="en-US" sz="1400" b="0" i="0" kern="1200" dirty="0">
                          <a:solidFill>
                            <a:schemeClr val="dk1"/>
                          </a:solidFill>
                          <a:effectLst/>
                          <a:latin typeface="Corbel" panose="020B0503020204020204" pitchFamily="34" charset="0"/>
                          <a:ea typeface="+mn-ea"/>
                          <a:cs typeface="+mn-cs"/>
                        </a:rPr>
                        <a:t>Gain access to SAIS systems</a:t>
                      </a:r>
                    </a:p>
                    <a:p>
                      <a:pPr marL="671513" lvl="1" indent="-214313">
                        <a:buClr>
                          <a:schemeClr val="accent1">
                            <a:lumMod val="50000"/>
                          </a:schemeClr>
                        </a:buClr>
                        <a:buFont typeface="Arial" panose="020B0604020202020204" pitchFamily="34" charset="0"/>
                        <a:buChar char="•"/>
                      </a:pPr>
                      <a:r>
                        <a:rPr lang="en-US" sz="1400" b="0" i="0" kern="1200" dirty="0">
                          <a:solidFill>
                            <a:schemeClr val="dk1"/>
                          </a:solidFill>
                          <a:effectLst/>
                          <a:latin typeface="Corbel" panose="020B0503020204020204" pitchFamily="34" charset="0"/>
                          <a:ea typeface="+mn-ea"/>
                          <a:cs typeface="+mn-cs"/>
                        </a:rPr>
                        <a:t>Receive welcome message and checklist from SAIS Advising</a:t>
                      </a:r>
                    </a:p>
                    <a:p>
                      <a:pPr marL="671513" lvl="1" indent="-214313">
                        <a:buClr>
                          <a:schemeClr val="accent1">
                            <a:lumMod val="50000"/>
                          </a:schemeClr>
                        </a:buClr>
                        <a:buFont typeface="Arial" panose="020B0604020202020204" pitchFamily="34" charset="0"/>
                        <a:buChar char="•"/>
                      </a:pPr>
                      <a:r>
                        <a:rPr lang="en-US" sz="1400" b="0" i="0" kern="1200" dirty="0">
                          <a:solidFill>
                            <a:schemeClr val="dk1"/>
                          </a:solidFill>
                          <a:effectLst/>
                          <a:latin typeface="Corbel" panose="020B0503020204020204" pitchFamily="34" charset="0"/>
                          <a:ea typeface="+mn-ea"/>
                          <a:cs typeface="+mn-cs"/>
                        </a:rPr>
                        <a:t>Review Canvas and SAIS Portal pages</a:t>
                      </a:r>
                    </a:p>
                    <a:p>
                      <a:pPr marL="671513" lvl="1" indent="-214313">
                        <a:buClr>
                          <a:schemeClr val="accent1">
                            <a:lumMod val="50000"/>
                          </a:schemeClr>
                        </a:buClr>
                        <a:buFont typeface="Arial" panose="020B0604020202020204" pitchFamily="34" charset="0"/>
                        <a:buChar char="•"/>
                      </a:pPr>
                      <a:r>
                        <a:rPr lang="en-US" sz="1400" b="0" i="0" kern="1200" dirty="0">
                          <a:solidFill>
                            <a:schemeClr val="dk1"/>
                          </a:solidFill>
                          <a:effectLst/>
                          <a:latin typeface="Corbel" panose="020B0503020204020204" pitchFamily="34" charset="0"/>
                          <a:ea typeface="+mn-ea"/>
                          <a:cs typeface="+mn-cs"/>
                        </a:rPr>
                        <a:t>Group Advising Sessions</a:t>
                      </a:r>
                    </a:p>
                    <a:p>
                      <a:pPr marL="671513" lvl="1" indent="-214313">
                        <a:buClr>
                          <a:schemeClr val="accent1">
                            <a:lumMod val="50000"/>
                          </a:schemeClr>
                        </a:buClr>
                        <a:buFont typeface="Arial" panose="020B0604020202020204" pitchFamily="34" charset="0"/>
                        <a:buChar char="•"/>
                      </a:pPr>
                      <a:r>
                        <a:rPr lang="en-US" sz="1400" b="0" i="0" kern="1200" dirty="0">
                          <a:solidFill>
                            <a:schemeClr val="dk1"/>
                          </a:solidFill>
                          <a:effectLst/>
                          <a:latin typeface="Corbel" panose="020B0503020204020204" pitchFamily="34" charset="0"/>
                          <a:ea typeface="+mn-ea"/>
                          <a:cs typeface="+mn-cs"/>
                        </a:rPr>
                        <a:t>Academic preparation and planning resources</a:t>
                      </a:r>
                    </a:p>
                    <a:p>
                      <a:pPr marL="671513" lvl="1" indent="-214313">
                        <a:buClr>
                          <a:schemeClr val="accent1">
                            <a:lumMod val="50000"/>
                          </a:schemeClr>
                        </a:buClr>
                        <a:buFont typeface="Arial" panose="020B0604020202020204" pitchFamily="34" charset="0"/>
                        <a:buChar char="•"/>
                      </a:pPr>
                      <a:r>
                        <a:rPr lang="en-US" sz="1400" b="0" i="0" kern="1200" dirty="0">
                          <a:solidFill>
                            <a:schemeClr val="dk1"/>
                          </a:solidFill>
                          <a:effectLst/>
                          <a:latin typeface="Corbel" panose="020B0503020204020204" pitchFamily="34" charset="0"/>
                          <a:ea typeface="+mn-ea"/>
                          <a:cs typeface="+mn-cs"/>
                        </a:rPr>
                        <a:t>Available Support (Advising, Faculty, Student Life, SEAM)</a:t>
                      </a:r>
                    </a:p>
                  </a:txBody>
                  <a:tcPr marL="124556" marR="64769" marT="64769" marB="64769">
                    <a:lnL w="12700" cmpd="sng">
                      <a:noFill/>
                      <a:prstDash val="solid"/>
                    </a:lnL>
                    <a:lnR w="12700" cmpd="sng">
                      <a:noFill/>
                      <a:prstDash val="solid"/>
                    </a:lnR>
                    <a:lnT w="19050" cap="flat" cmpd="sng" algn="ctr">
                      <a:noFill/>
                      <a:prstDash val="soli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575420"/>
                  </a:ext>
                </a:extLst>
              </a:tr>
              <a:tr h="345719">
                <a:tc>
                  <a:txBody>
                    <a:bodyPr/>
                    <a:lstStyle/>
                    <a:p>
                      <a:pPr marL="0" marR="0" lvl="2" indent="0" algn="ctr" defTabSz="914400" rtl="0" eaLnBrk="1" fontAlgn="auto" latinLnBrk="0" hangingPunct="1">
                        <a:lnSpc>
                          <a:spcPct val="100000"/>
                        </a:lnSpc>
                        <a:spcBef>
                          <a:spcPts val="0"/>
                        </a:spcBef>
                        <a:spcAft>
                          <a:spcPts val="0"/>
                        </a:spcAft>
                        <a:buClr>
                          <a:schemeClr val="accent1">
                            <a:lumMod val="50000"/>
                          </a:schemeClr>
                        </a:buClr>
                        <a:buSzTx/>
                        <a:buFont typeface="Arial" panose="020B0604020202020204" pitchFamily="34" charset="0"/>
                        <a:buNone/>
                        <a:tabLst/>
                        <a:defRPr/>
                      </a:pPr>
                      <a:r>
                        <a:rPr lang="en-US" sz="1600" b="1" kern="1200" cap="small" dirty="0">
                          <a:solidFill>
                            <a:schemeClr val="tx1"/>
                          </a:solidFill>
                          <a:latin typeface="Corbel" panose="020B0503020204020204" pitchFamily="34" charset="0"/>
                          <a:ea typeface="+mn-ea"/>
                          <a:cs typeface="+mn-cs"/>
                        </a:rPr>
                        <a:t>registration</a:t>
                      </a:r>
                    </a:p>
                  </a:txBody>
                  <a:tcPr marL="124556" marR="64769" marT="64769" marB="64769">
                    <a:lnL w="12700" cmpd="sng">
                      <a:noFill/>
                      <a:prstDash val="solid"/>
                    </a:lnL>
                    <a:lnR w="12700" cmpd="sng">
                      <a:noFill/>
                      <a:prstDash val="solid"/>
                    </a:lnR>
                    <a:lnT w="19050" cap="flat" cmpd="sng" algn="ctr">
                      <a:noFill/>
                      <a:prstDash val="solid"/>
                    </a:lnT>
                    <a:lnB w="19050" cap="flat" cmpd="sng" algn="ctr">
                      <a:noFill/>
                      <a:prstDash val="solid"/>
                      <a:round/>
                      <a:headEnd type="none" w="med" len="med"/>
                      <a:tailEnd type="none" w="med" len="med"/>
                    </a:lnB>
                    <a:solidFill>
                      <a:srgbClr val="7EB2E6"/>
                    </a:solidFill>
                  </a:tcPr>
                </a:tc>
                <a:extLst>
                  <a:ext uri="{0D108BD9-81ED-4DB2-BD59-A6C34878D82A}">
                    <a16:rowId xmlns:a16="http://schemas.microsoft.com/office/drawing/2014/main" val="1398155707"/>
                  </a:ext>
                </a:extLst>
              </a:tr>
              <a:tr h="1118513">
                <a:tc>
                  <a:txBody>
                    <a:bodyPr/>
                    <a:lstStyle/>
                    <a:p>
                      <a:pPr marL="671513" lvl="1" indent="-214313">
                        <a:buClr>
                          <a:schemeClr val="accent1">
                            <a:lumMod val="50000"/>
                          </a:schemeClr>
                        </a:buClr>
                        <a:buFont typeface="Arial" panose="020B0604020202020204" pitchFamily="34" charset="0"/>
                        <a:buChar char="•"/>
                      </a:pPr>
                      <a:r>
                        <a:rPr lang="en-US" sz="1400" b="0" i="0" kern="1200" dirty="0">
                          <a:solidFill>
                            <a:schemeClr val="dk1"/>
                          </a:solidFill>
                          <a:effectLst/>
                          <a:latin typeface="Corbel" panose="020B0503020204020204" pitchFamily="34" charset="0"/>
                          <a:ea typeface="+mn-ea"/>
                          <a:cs typeface="+mn-cs"/>
                        </a:rPr>
                        <a:t>Review past syllabi and evaluations</a:t>
                      </a:r>
                    </a:p>
                    <a:p>
                      <a:pPr marL="671513" lvl="1" indent="-214313">
                        <a:buClr>
                          <a:schemeClr val="accent1">
                            <a:lumMod val="50000"/>
                          </a:schemeClr>
                        </a:buClr>
                        <a:buFont typeface="Arial" panose="020B0604020202020204" pitchFamily="34" charset="0"/>
                        <a:buChar char="•"/>
                      </a:pPr>
                      <a:r>
                        <a:rPr lang="en-US" sz="1400" b="0" i="0" kern="1200" dirty="0">
                          <a:solidFill>
                            <a:schemeClr val="dk1"/>
                          </a:solidFill>
                          <a:effectLst/>
                          <a:latin typeface="Corbel" panose="020B0503020204020204" pitchFamily="34" charset="0"/>
                          <a:ea typeface="+mn-ea"/>
                          <a:cs typeface="+mn-cs"/>
                        </a:rPr>
                        <a:t>Registration process</a:t>
                      </a:r>
                    </a:p>
                    <a:p>
                      <a:pPr marL="671513" lvl="1" indent="-214313">
                        <a:buClr>
                          <a:schemeClr val="accent1">
                            <a:lumMod val="50000"/>
                          </a:schemeClr>
                        </a:buClr>
                        <a:buFont typeface="Arial" panose="020B0604020202020204" pitchFamily="34" charset="0"/>
                        <a:buChar char="•"/>
                      </a:pPr>
                      <a:r>
                        <a:rPr lang="en-US" sz="1400" b="0" i="0" kern="1200" dirty="0">
                          <a:solidFill>
                            <a:schemeClr val="dk1"/>
                          </a:solidFill>
                          <a:effectLst/>
                          <a:latin typeface="Corbel" panose="020B0503020204020204" pitchFamily="34" charset="0"/>
                          <a:ea typeface="+mn-ea"/>
                          <a:cs typeface="+mn-cs"/>
                        </a:rPr>
                        <a:t>Different timelines for SAIS DC and SAIS Europe</a:t>
                      </a:r>
                    </a:p>
                    <a:p>
                      <a:pPr marL="671513" lvl="1" indent="-214313">
                        <a:buClr>
                          <a:schemeClr val="accent1">
                            <a:lumMod val="50000"/>
                          </a:schemeClr>
                        </a:buClr>
                        <a:buFont typeface="Arial" panose="020B0604020202020204" pitchFamily="34" charset="0"/>
                        <a:buChar char="•"/>
                      </a:pPr>
                      <a:r>
                        <a:rPr lang="en-US" sz="1400" b="0" i="0" kern="1200" dirty="0">
                          <a:solidFill>
                            <a:schemeClr val="dk1"/>
                          </a:solidFill>
                          <a:effectLst/>
                          <a:latin typeface="Corbel" panose="020B0503020204020204" pitchFamily="34" charset="0"/>
                          <a:ea typeface="+mn-ea"/>
                          <a:cs typeface="+mn-cs"/>
                        </a:rPr>
                        <a:t>Waitlists</a:t>
                      </a:r>
                    </a:p>
                  </a:txBody>
                  <a:tcPr marL="124556" marR="64769" marT="64769" marB="64769">
                    <a:lnL w="12700" cmpd="sng">
                      <a:noFill/>
                      <a:prstDash val="solid"/>
                    </a:lnL>
                    <a:lnR w="12700" cmpd="sng">
                      <a:noFill/>
                      <a:prstDash val="solid"/>
                    </a:lnR>
                    <a:lnT w="19050" cap="flat" cmpd="sng" algn="ctr">
                      <a:noFill/>
                      <a:prstDash val="solid"/>
                    </a:lnT>
                    <a:lnB w="19050" cap="flat" cmpd="sng" algn="ctr">
                      <a:noFill/>
                      <a:prstDash val="solid"/>
                      <a:round/>
                      <a:headEnd type="none" w="med" len="med"/>
                      <a:tailEnd type="none" w="med" len="med"/>
                    </a:lnB>
                    <a:noFill/>
                  </a:tcPr>
                </a:tc>
                <a:extLst>
                  <a:ext uri="{0D108BD9-81ED-4DB2-BD59-A6C34878D82A}">
                    <a16:rowId xmlns:a16="http://schemas.microsoft.com/office/drawing/2014/main" val="1210144275"/>
                  </a:ext>
                </a:extLst>
              </a:tr>
              <a:tr h="345719">
                <a:tc>
                  <a:txBody>
                    <a:bodyPr/>
                    <a:lstStyle/>
                    <a:p>
                      <a:pPr marL="0" marR="0" lvl="2" indent="0" algn="ctr" defTabSz="914400" rtl="0" eaLnBrk="1" fontAlgn="auto" latinLnBrk="0" hangingPunct="1">
                        <a:lnSpc>
                          <a:spcPct val="100000"/>
                        </a:lnSpc>
                        <a:spcBef>
                          <a:spcPts val="0"/>
                        </a:spcBef>
                        <a:spcAft>
                          <a:spcPts val="0"/>
                        </a:spcAft>
                        <a:buClr>
                          <a:schemeClr val="accent1">
                            <a:lumMod val="50000"/>
                          </a:schemeClr>
                        </a:buClr>
                        <a:buSzTx/>
                        <a:buFont typeface="Arial" panose="020B0604020202020204" pitchFamily="34" charset="0"/>
                        <a:buNone/>
                        <a:tabLst/>
                        <a:defRPr/>
                      </a:pPr>
                      <a:r>
                        <a:rPr lang="en-US" sz="1600" b="1" kern="1200" cap="small" dirty="0">
                          <a:solidFill>
                            <a:schemeClr val="tx1"/>
                          </a:solidFill>
                          <a:latin typeface="Corbel" panose="020B0503020204020204" pitchFamily="34" charset="0"/>
                          <a:ea typeface="+mn-ea"/>
                          <a:cs typeface="+mn-cs"/>
                        </a:rPr>
                        <a:t>Additional Considerations</a:t>
                      </a:r>
                    </a:p>
                  </a:txBody>
                  <a:tcPr marL="124556" marR="64769" marT="64769" marB="64769">
                    <a:lnL w="12700" cmpd="sng">
                      <a:noFill/>
                      <a:prstDash val="solid"/>
                    </a:lnL>
                    <a:lnR w="12700" cmpd="sng">
                      <a:noFill/>
                      <a:prstDash val="solid"/>
                    </a:lnR>
                    <a:lnT w="19050" cap="flat" cmpd="sng" algn="ctr">
                      <a:noFill/>
                      <a:prstDash val="solid"/>
                    </a:lnT>
                    <a:lnB w="19050" cap="flat" cmpd="sng" algn="ctr">
                      <a:noFill/>
                      <a:prstDash val="solid"/>
                      <a:round/>
                      <a:headEnd type="none" w="med" len="med"/>
                      <a:tailEnd type="none" w="med" len="med"/>
                    </a:lnB>
                    <a:solidFill>
                      <a:srgbClr val="7EB2E6"/>
                    </a:solidFill>
                  </a:tcPr>
                </a:tc>
                <a:extLst>
                  <a:ext uri="{0D108BD9-81ED-4DB2-BD59-A6C34878D82A}">
                    <a16:rowId xmlns:a16="http://schemas.microsoft.com/office/drawing/2014/main" val="3467624379"/>
                  </a:ext>
                </a:extLst>
              </a:tr>
              <a:tr h="1189776">
                <a:tc>
                  <a:txBody>
                    <a:bodyPr/>
                    <a:lstStyle/>
                    <a:p>
                      <a:pPr marL="742950" lvl="1" indent="-285750">
                        <a:buClr>
                          <a:schemeClr val="accent1">
                            <a:lumMod val="50000"/>
                          </a:schemeClr>
                        </a:buClr>
                        <a:buFont typeface="Arial" panose="020B0604020202020204" pitchFamily="34" charset="0"/>
                        <a:buChar char="•"/>
                      </a:pPr>
                      <a:r>
                        <a:rPr lang="en-US" sz="1400" dirty="0">
                          <a:latin typeface="Corbel" panose="020B0503020204020204" pitchFamily="34" charset="0"/>
                        </a:rPr>
                        <a:t>Visas for int’l students and SAIS Europe</a:t>
                      </a:r>
                    </a:p>
                    <a:p>
                      <a:pPr marL="742950" lvl="1" indent="-285750">
                        <a:buClr>
                          <a:schemeClr val="accent1">
                            <a:lumMod val="50000"/>
                          </a:schemeClr>
                        </a:buClr>
                        <a:buFont typeface="Arial" panose="020B0604020202020204" pitchFamily="34" charset="0"/>
                        <a:buChar char="•"/>
                      </a:pPr>
                      <a:r>
                        <a:rPr lang="en-US" sz="1400" dirty="0">
                          <a:latin typeface="Corbel" panose="020B0503020204020204" pitchFamily="34" charset="0"/>
                        </a:rPr>
                        <a:t>Pre-Term and/or summer course registration</a:t>
                      </a:r>
                    </a:p>
                    <a:p>
                      <a:pPr marL="742950" lvl="1" indent="-285750">
                        <a:buClr>
                          <a:schemeClr val="accent1">
                            <a:lumMod val="50000"/>
                          </a:schemeClr>
                        </a:buClr>
                        <a:buFont typeface="Arial" panose="020B0604020202020204" pitchFamily="34" charset="0"/>
                        <a:buChar char="•"/>
                      </a:pPr>
                      <a:r>
                        <a:rPr lang="en-US" sz="1400" dirty="0">
                          <a:latin typeface="Corbel" panose="020B0503020204020204" pitchFamily="34" charset="0"/>
                        </a:rPr>
                        <a:t>Financial Aid and Housing</a:t>
                      </a:r>
                    </a:p>
                  </a:txBody>
                  <a:tcPr marL="124556" marR="64769" marT="64769" marB="64769">
                    <a:lnL w="12700" cmpd="sng">
                      <a:noFill/>
                      <a:prstDash val="solid"/>
                    </a:lnL>
                    <a:lnR w="12700" cmpd="sng">
                      <a:noFill/>
                      <a:prstDash val="solid"/>
                    </a:lnR>
                    <a:lnT w="19050" cap="flat" cmpd="sng" algn="ctr">
                      <a:noFill/>
                      <a:prstDash val="soli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8516963"/>
                  </a:ext>
                </a:extLst>
              </a:tr>
            </a:tbl>
          </a:graphicData>
        </a:graphic>
      </p:graphicFrame>
    </p:spTree>
    <p:extLst>
      <p:ext uri="{BB962C8B-B14F-4D97-AF65-F5344CB8AC3E}">
        <p14:creationId xmlns:p14="http://schemas.microsoft.com/office/powerpoint/2010/main" val="263581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000"/>
            <a:lum/>
            <a:extLst>
              <a:ext uri="{28A0092B-C50C-407E-A947-70E740481C1C}">
                <a14:useLocalDpi xmlns:a14="http://schemas.microsoft.com/office/drawing/2010/main"/>
              </a:ext>
            </a:extLst>
          </a:blip>
          <a:srcRect/>
          <a:stretch>
            <a:fillRect l="-4000" r="-4000"/>
          </a:stretch>
        </a:blip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495030" y="2767106"/>
            <a:ext cx="2160621" cy="3071906"/>
          </a:xfrm>
        </p:spPr>
        <p:txBody>
          <a:bodyPr vert="horz" lIns="91440" tIns="45720" rIns="91440" bIns="45720" rtlCol="0" anchor="t">
            <a:normAutofit/>
          </a:bodyPr>
          <a:lstStyle/>
          <a:p>
            <a:pPr defTabSz="914400"/>
            <a:r>
              <a:rPr lang="en-US" sz="3500" b="1" u="sng" kern="1200" cap="small">
                <a:solidFill>
                  <a:srgbClr val="FFFFFF"/>
                </a:solidFill>
                <a:latin typeface="+mj-lt"/>
                <a:ea typeface="+mj-ea"/>
                <a:cs typeface="+mj-cs"/>
              </a:rPr>
              <a:t>Degree Overview</a:t>
            </a:r>
          </a:p>
        </p:txBody>
      </p:sp>
      <p:graphicFrame>
        <p:nvGraphicFramePr>
          <p:cNvPr id="17" name="Table 16">
            <a:extLst>
              <a:ext uri="{FF2B5EF4-FFF2-40B4-BE49-F238E27FC236}">
                <a16:creationId xmlns:a16="http://schemas.microsoft.com/office/drawing/2014/main" id="{0CF64EF5-5F3A-4278-B12B-E39DE12EAF8C}"/>
              </a:ext>
            </a:extLst>
          </p:cNvPr>
          <p:cNvGraphicFramePr>
            <a:graphicFrameLocks noGrp="1"/>
          </p:cNvGraphicFramePr>
          <p:nvPr>
            <p:extLst>
              <p:ext uri="{D42A27DB-BD31-4B8C-83A1-F6EECF244321}">
                <p14:modId xmlns:p14="http://schemas.microsoft.com/office/powerpoint/2010/main" val="2348197608"/>
              </p:ext>
            </p:extLst>
          </p:nvPr>
        </p:nvGraphicFramePr>
        <p:xfrm>
          <a:off x="3181080" y="598524"/>
          <a:ext cx="5795141" cy="5923584"/>
        </p:xfrm>
        <a:graphic>
          <a:graphicData uri="http://schemas.openxmlformats.org/drawingml/2006/table">
            <a:tbl>
              <a:tblPr firstRow="1" bandRow="1">
                <a:noFill/>
                <a:tableStyleId>{5C22544A-7EE6-4342-B048-85BDC9FD1C3A}</a:tableStyleId>
              </a:tblPr>
              <a:tblGrid>
                <a:gridCol w="5795141">
                  <a:extLst>
                    <a:ext uri="{9D8B030D-6E8A-4147-A177-3AD203B41FA5}">
                      <a16:colId xmlns:a16="http://schemas.microsoft.com/office/drawing/2014/main" val="2790451157"/>
                    </a:ext>
                  </a:extLst>
                </a:gridCol>
              </a:tblGrid>
              <a:tr h="810506">
                <a:tc>
                  <a:txBody>
                    <a:bodyPr/>
                    <a:lstStyle/>
                    <a:p>
                      <a:pPr algn="ctr"/>
                      <a:r>
                        <a:rPr lang="en-US" sz="2000" b="1" cap="small" dirty="0">
                          <a:solidFill>
                            <a:schemeClr val="tx1"/>
                          </a:solidFill>
                          <a:latin typeface="Corbel" panose="020B0503020204020204" pitchFamily="34" charset="0"/>
                        </a:rPr>
                        <a:t>Master of Arts in International Relations (MAIR)</a:t>
                      </a:r>
                      <a:endParaRPr lang="en-US" sz="2000" b="1" kern="1200" cap="small" dirty="0">
                        <a:solidFill>
                          <a:schemeClr val="tx1"/>
                        </a:solidFill>
                        <a:latin typeface="Corbel" panose="020B0503020204020204" pitchFamily="34" charset="0"/>
                        <a:ea typeface="+mn-ea"/>
                        <a:cs typeface="+mn-cs"/>
                      </a:endParaRPr>
                    </a:p>
                  </a:txBody>
                  <a:tcPr marL="170289" marR="88550" marT="88550" marB="88550">
                    <a:lnL w="12700" cmpd="sng">
                      <a:noFill/>
                      <a:prstDash val="solid"/>
                    </a:lnL>
                    <a:lnR w="12700" cmpd="sng">
                      <a:noFill/>
                      <a:prstDash val="solid"/>
                    </a:lnR>
                    <a:lnT w="19050" cap="flat" cmpd="sng" algn="ctr">
                      <a:noFill/>
                      <a:prstDash val="soli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3074330943"/>
                  </a:ext>
                </a:extLst>
              </a:tr>
              <a:tr h="5113078">
                <a:tc>
                  <a:txBody>
                    <a:bodyPr/>
                    <a:lstStyle/>
                    <a:p>
                      <a:pPr marL="285750" marR="0" lvl="0" indent="-285750" algn="l" defTabSz="914400" rtl="0" eaLnBrk="1" fontAlgn="auto" latinLnBrk="0" hangingPunct="1">
                        <a:lnSpc>
                          <a:spcPct val="90000"/>
                        </a:lnSpc>
                        <a:spcBef>
                          <a:spcPts val="0"/>
                        </a:spcBef>
                        <a:spcAft>
                          <a:spcPts val="600"/>
                        </a:spcAft>
                        <a:buClr>
                          <a:srgbClr val="4A66AC">
                            <a:lumMod val="50000"/>
                          </a:srgbClr>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2 year full-time (fall/spring) in-person program</a:t>
                      </a:r>
                    </a:p>
                    <a:p>
                      <a:pPr marL="742950" marR="0" lvl="1" indent="-285750" algn="l" defTabSz="914400" rtl="0" eaLnBrk="1" fontAlgn="auto" latinLnBrk="0" hangingPunct="1">
                        <a:lnSpc>
                          <a:spcPct val="90000"/>
                        </a:lnSpc>
                        <a:spcBef>
                          <a:spcPts val="0"/>
                        </a:spcBef>
                        <a:spcAft>
                          <a:spcPts val="600"/>
                        </a:spcAft>
                        <a:buClr>
                          <a:srgbClr val="4A66AC">
                            <a:lumMod val="50000"/>
                          </a:srgbClr>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Optional summer courses</a:t>
                      </a:r>
                    </a:p>
                    <a:p>
                      <a:pPr marL="285750" marR="0" lvl="0" indent="-285750" algn="l" defTabSz="914400" rtl="0" eaLnBrk="1" fontAlgn="auto" latinLnBrk="0" hangingPunct="1">
                        <a:lnSpc>
                          <a:spcPct val="90000"/>
                        </a:lnSpc>
                        <a:spcBef>
                          <a:spcPts val="0"/>
                        </a:spcBef>
                        <a:spcAft>
                          <a:spcPts val="600"/>
                        </a:spcAft>
                        <a:buClr>
                          <a:srgbClr val="4A66AC">
                            <a:lumMod val="50000"/>
                          </a:srgbClr>
                        </a:buClr>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a:p>
                      <a:pPr marL="285750" marR="0" lvl="0" indent="-285750" algn="l" defTabSz="914400" rtl="0" eaLnBrk="1" fontAlgn="auto" latinLnBrk="0" hangingPunct="1">
                        <a:lnSpc>
                          <a:spcPct val="90000"/>
                        </a:lnSpc>
                        <a:spcBef>
                          <a:spcPts val="0"/>
                        </a:spcBef>
                        <a:spcAft>
                          <a:spcPts val="600"/>
                        </a:spcAft>
                        <a:buClr>
                          <a:srgbClr val="4A66AC">
                            <a:lumMod val="50000"/>
                          </a:srgbClr>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64 credits</a:t>
                      </a:r>
                    </a:p>
                    <a:p>
                      <a:pPr marL="742950" marR="0" lvl="1" indent="-285750" algn="l" defTabSz="914400" rtl="0" eaLnBrk="1" fontAlgn="auto" latinLnBrk="0" hangingPunct="1">
                        <a:lnSpc>
                          <a:spcPct val="90000"/>
                        </a:lnSpc>
                        <a:spcBef>
                          <a:spcPts val="0"/>
                        </a:spcBef>
                        <a:spcAft>
                          <a:spcPts val="600"/>
                        </a:spcAft>
                        <a:buClr>
                          <a:srgbClr val="4A66AC">
                            <a:lumMod val="50000"/>
                          </a:srgbClr>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16 credits/semester + non-credit language course (if needed)</a:t>
                      </a:r>
                    </a:p>
                    <a:p>
                      <a:pPr marL="285750" marR="0" lvl="0" indent="-285750" algn="l" defTabSz="914400" rtl="0" eaLnBrk="1" fontAlgn="auto" latinLnBrk="0" hangingPunct="1">
                        <a:lnSpc>
                          <a:spcPct val="90000"/>
                        </a:lnSpc>
                        <a:spcBef>
                          <a:spcPts val="0"/>
                        </a:spcBef>
                        <a:spcAft>
                          <a:spcPts val="600"/>
                        </a:spcAft>
                        <a:buClr>
                          <a:srgbClr val="4A66AC">
                            <a:lumMod val="50000"/>
                          </a:srgbClr>
                        </a:buClr>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a:p>
                      <a:pPr marL="285750" marR="0" lvl="0" indent="-285750" algn="l" defTabSz="914400" rtl="0" eaLnBrk="1" fontAlgn="auto" latinLnBrk="0" hangingPunct="1">
                        <a:lnSpc>
                          <a:spcPct val="90000"/>
                        </a:lnSpc>
                        <a:spcBef>
                          <a:spcPts val="0"/>
                        </a:spcBef>
                        <a:spcAft>
                          <a:spcPts val="600"/>
                        </a:spcAft>
                        <a:buClr>
                          <a:srgbClr val="4A66AC">
                            <a:lumMod val="50000"/>
                          </a:srgbClr>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Same requirements for students who start in Washington, DC or at SAIS Europe</a:t>
                      </a:r>
                    </a:p>
                    <a:p>
                      <a:pPr marL="285750" marR="0" lvl="0" indent="-285750" algn="l" defTabSz="914400" rtl="0" eaLnBrk="1" fontAlgn="auto" latinLnBrk="0" hangingPunct="1">
                        <a:lnSpc>
                          <a:spcPct val="90000"/>
                        </a:lnSpc>
                        <a:spcBef>
                          <a:spcPts val="0"/>
                        </a:spcBef>
                        <a:spcAft>
                          <a:spcPts val="600"/>
                        </a:spcAft>
                        <a:buClr>
                          <a:srgbClr val="4A66AC">
                            <a:lumMod val="50000"/>
                          </a:srgbClr>
                        </a:buClr>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a:p>
                      <a:pPr marL="285750" marR="0" lvl="0" indent="-285750" algn="l" defTabSz="914400" rtl="0" eaLnBrk="1" fontAlgn="auto" latinLnBrk="0" hangingPunct="1">
                        <a:lnSpc>
                          <a:spcPct val="90000"/>
                        </a:lnSpc>
                        <a:spcBef>
                          <a:spcPts val="0"/>
                        </a:spcBef>
                        <a:spcAft>
                          <a:spcPts val="600"/>
                        </a:spcAft>
                        <a:buClr>
                          <a:srgbClr val="4A66AC">
                            <a:lumMod val="50000"/>
                          </a:srgbClr>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At least 3 full-time semesters required; at least 1 full-time semester must be spent in Washington, DC</a:t>
                      </a:r>
                    </a:p>
                    <a:p>
                      <a:pPr algn="ctr"/>
                      <a:endParaRPr lang="en-US" sz="1900" b="1" kern="1200" cap="small" dirty="0">
                        <a:solidFill>
                          <a:schemeClr val="tx1"/>
                        </a:solidFill>
                        <a:latin typeface="Corbel" panose="020B0503020204020204" pitchFamily="34" charset="0"/>
                        <a:ea typeface="+mn-ea"/>
                        <a:cs typeface="+mn-cs"/>
                      </a:endParaRPr>
                    </a:p>
                  </a:txBody>
                  <a:tcPr marL="170289" marR="88550" marT="88550" marB="88550">
                    <a:lnL w="12700" cmpd="sng">
                      <a:noFill/>
                      <a:prstDash val="solid"/>
                    </a:lnL>
                    <a:lnR w="12700" cmpd="sng">
                      <a:noFill/>
                      <a:prstDash val="solid"/>
                    </a:lnR>
                    <a:lnT w="19050" cap="flat" cmpd="sng" algn="ctr">
                      <a:noFill/>
                      <a:prstDash val="soli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575420"/>
                  </a:ext>
                </a:extLst>
              </a:tr>
            </a:tbl>
          </a:graphicData>
        </a:graphic>
      </p:graphicFrame>
    </p:spTree>
    <p:extLst>
      <p:ext uri="{BB962C8B-B14F-4D97-AF65-F5344CB8AC3E}">
        <p14:creationId xmlns:p14="http://schemas.microsoft.com/office/powerpoint/2010/main" val="2884788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000"/>
            <a:lum/>
            <a:extLst>
              <a:ext uri="{28A0092B-C50C-407E-A947-70E740481C1C}">
                <a14:useLocalDpi xmlns:a14="http://schemas.microsoft.com/office/drawing/2010/main"/>
              </a:ext>
            </a:extLst>
          </a:blip>
          <a:srcRect/>
          <a:stretch>
            <a:fillRect l="-4000" r="-4000"/>
          </a:stretch>
        </a:blip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95030" y="2767106"/>
            <a:ext cx="2160621" cy="3071906"/>
          </a:xfrm>
        </p:spPr>
        <p:txBody>
          <a:bodyPr vert="horz" lIns="91440" tIns="45720" rIns="91440" bIns="45720" rtlCol="0" anchor="t">
            <a:normAutofit/>
          </a:bodyPr>
          <a:lstStyle/>
          <a:p>
            <a:pPr defTabSz="914400"/>
            <a:r>
              <a:rPr lang="en-US" sz="3500" b="1" u="sng" kern="1200" cap="small" dirty="0">
                <a:solidFill>
                  <a:srgbClr val="FFFFFF"/>
                </a:solidFill>
                <a:latin typeface="+mj-lt"/>
                <a:ea typeface="+mj-ea"/>
                <a:cs typeface="+mj-cs"/>
              </a:rPr>
              <a:t>Degree Sequence</a:t>
            </a:r>
          </a:p>
        </p:txBody>
      </p:sp>
      <p:graphicFrame>
        <p:nvGraphicFramePr>
          <p:cNvPr id="3" name="Diagram 2">
            <a:extLst>
              <a:ext uri="{FF2B5EF4-FFF2-40B4-BE49-F238E27FC236}">
                <a16:creationId xmlns:a16="http://schemas.microsoft.com/office/drawing/2014/main" id="{21656126-6A30-4CAF-A131-404679188B54}"/>
              </a:ext>
            </a:extLst>
          </p:cNvPr>
          <p:cNvGraphicFramePr/>
          <p:nvPr>
            <p:extLst/>
          </p:nvPr>
        </p:nvGraphicFramePr>
        <p:xfrm>
          <a:off x="3196321" y="764888"/>
          <a:ext cx="5834249" cy="53277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2C388AA9-1D6C-47C1-B6D7-CB54CD306BBB}"/>
              </a:ext>
            </a:extLst>
          </p:cNvPr>
          <p:cNvSpPr txBox="1"/>
          <p:nvPr/>
        </p:nvSpPr>
        <p:spPr>
          <a:xfrm>
            <a:off x="5453130" y="490768"/>
            <a:ext cx="126669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Corbel" panose="020B0503020204020204" pitchFamily="34" charset="0"/>
                <a:ea typeface="+mn-ea"/>
                <a:cs typeface="+mn-cs"/>
              </a:rPr>
              <a:t>Year 1</a:t>
            </a:r>
          </a:p>
        </p:txBody>
      </p:sp>
      <p:sp>
        <p:nvSpPr>
          <p:cNvPr id="14" name="TextBox 13">
            <a:extLst>
              <a:ext uri="{FF2B5EF4-FFF2-40B4-BE49-F238E27FC236}">
                <a16:creationId xmlns:a16="http://schemas.microsoft.com/office/drawing/2014/main" id="{23FD51CD-548E-4463-8770-9D5A787C8BBE}"/>
              </a:ext>
            </a:extLst>
          </p:cNvPr>
          <p:cNvSpPr txBox="1"/>
          <p:nvPr/>
        </p:nvSpPr>
        <p:spPr>
          <a:xfrm>
            <a:off x="5495663" y="5782027"/>
            <a:ext cx="126829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Corbel" panose="020B0503020204020204" pitchFamily="34" charset="0"/>
                <a:ea typeface="+mn-ea"/>
                <a:cs typeface="+mn-cs"/>
              </a:rPr>
              <a:t>Year 2</a:t>
            </a:r>
          </a:p>
        </p:txBody>
      </p:sp>
    </p:spTree>
    <p:extLst>
      <p:ext uri="{BB962C8B-B14F-4D97-AF65-F5344CB8AC3E}">
        <p14:creationId xmlns:p14="http://schemas.microsoft.com/office/powerpoint/2010/main" val="1384273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000"/>
            <a:lum/>
            <a:extLst>
              <a:ext uri="{28A0092B-C50C-407E-A947-70E740481C1C}">
                <a14:useLocalDpi xmlns:a14="http://schemas.microsoft.com/office/drawing/2010/main"/>
              </a:ext>
            </a:extLst>
          </a:blip>
          <a:srcRect/>
          <a:stretch>
            <a:fillRect l="-4000" r="-4000"/>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495030" y="2767106"/>
            <a:ext cx="2160621" cy="3071906"/>
          </a:xfrm>
        </p:spPr>
        <p:txBody>
          <a:bodyPr vert="horz" lIns="91440" tIns="45720" rIns="91440" bIns="45720" rtlCol="0" anchor="t">
            <a:normAutofit/>
          </a:bodyPr>
          <a:lstStyle/>
          <a:p>
            <a:pPr defTabSz="914400"/>
            <a:r>
              <a:rPr lang="en-US" sz="3200" b="1" u="sng" kern="1200" cap="small">
                <a:solidFill>
                  <a:srgbClr val="FFFFFF"/>
                </a:solidFill>
                <a:latin typeface="+mj-lt"/>
                <a:ea typeface="+mj-ea"/>
                <a:cs typeface="+mj-cs"/>
              </a:rPr>
              <a:t>Curriculum Overview</a:t>
            </a:r>
          </a:p>
        </p:txBody>
      </p:sp>
      <p:graphicFrame>
        <p:nvGraphicFramePr>
          <p:cNvPr id="10" name="Table 9">
            <a:extLst>
              <a:ext uri="{FF2B5EF4-FFF2-40B4-BE49-F238E27FC236}">
                <a16:creationId xmlns:a16="http://schemas.microsoft.com/office/drawing/2014/main" id="{AA587D12-E00E-4E98-8196-47B66B3810ED}"/>
              </a:ext>
            </a:extLst>
          </p:cNvPr>
          <p:cNvGraphicFramePr>
            <a:graphicFrameLocks noGrp="1"/>
          </p:cNvGraphicFramePr>
          <p:nvPr>
            <p:extLst>
              <p:ext uri="{D42A27DB-BD31-4B8C-83A1-F6EECF244321}">
                <p14:modId xmlns:p14="http://schemas.microsoft.com/office/powerpoint/2010/main" val="3195091685"/>
              </p:ext>
            </p:extLst>
          </p:nvPr>
        </p:nvGraphicFramePr>
        <p:xfrm>
          <a:off x="3301319" y="0"/>
          <a:ext cx="5419311" cy="5608462"/>
        </p:xfrm>
        <a:graphic>
          <a:graphicData uri="http://schemas.openxmlformats.org/drawingml/2006/table">
            <a:tbl>
              <a:tblPr firstRow="1" bandRow="1">
                <a:noFill/>
                <a:tableStyleId>{5C22544A-7EE6-4342-B048-85BDC9FD1C3A}</a:tableStyleId>
              </a:tblPr>
              <a:tblGrid>
                <a:gridCol w="3265855">
                  <a:extLst>
                    <a:ext uri="{9D8B030D-6E8A-4147-A177-3AD203B41FA5}">
                      <a16:colId xmlns:a16="http://schemas.microsoft.com/office/drawing/2014/main" val="2790451157"/>
                    </a:ext>
                  </a:extLst>
                </a:gridCol>
                <a:gridCol w="2153456">
                  <a:extLst>
                    <a:ext uri="{9D8B030D-6E8A-4147-A177-3AD203B41FA5}">
                      <a16:colId xmlns:a16="http://schemas.microsoft.com/office/drawing/2014/main" val="1329632149"/>
                    </a:ext>
                  </a:extLst>
                </a:gridCol>
              </a:tblGrid>
              <a:tr h="628926">
                <a:tc gridSpan="2">
                  <a:txBody>
                    <a:body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lang="en-US" sz="2200" b="1" cap="small" baseline="0" dirty="0">
                          <a:solidFill>
                            <a:schemeClr val="tx1"/>
                          </a:solidFill>
                          <a:latin typeface="Corbel"/>
                        </a:rPr>
                        <a:t>Core Curriculum </a:t>
                      </a:r>
                      <a:endParaRPr lang="en-US" sz="2200" cap="small" baseline="0" dirty="0">
                        <a:solidFill>
                          <a:schemeClr val="tx1"/>
                        </a:solidFill>
                        <a:latin typeface="Corbel" panose="020B0503020204020204" pitchFamily="34" charset="0"/>
                      </a:endParaRPr>
                    </a:p>
                  </a:txBody>
                  <a:tcPr marL="196133" marR="117681" marT="117681" marB="117681">
                    <a:lnL w="12700" cmpd="sng">
                      <a:noFill/>
                      <a:prstDash val="solid"/>
                    </a:lnL>
                    <a:lnR w="12700" cmpd="sng">
                      <a:noFill/>
                      <a:prstDash val="solid"/>
                    </a:lnR>
                    <a:lnT w="19050" cap="flat" cmpd="sng" algn="ctr">
                      <a:noFill/>
                      <a:prstDash val="solid"/>
                    </a:lnT>
                    <a:lnB w="12700" cmpd="sng">
                      <a:noFill/>
                      <a:prstDash val="solid"/>
                    </a:lnB>
                    <a:lnTlToBr w="12700" cmpd="sng">
                      <a:noFill/>
                      <a:prstDash val="solid"/>
                    </a:lnTlToBr>
                    <a:lnBlToTr w="12700" cmpd="sng">
                      <a:noFill/>
                      <a:prstDash val="solid"/>
                    </a:lnBlToTr>
                    <a:solidFill>
                      <a:schemeClr val="accent3">
                        <a:lumMod val="60000"/>
                        <a:lumOff val="40000"/>
                      </a:schemeClr>
                    </a:solidFill>
                  </a:tcPr>
                </a:tc>
                <a:tc hMerge="1">
                  <a:txBody>
                    <a:bodyPr/>
                    <a:lstStyle/>
                    <a:p>
                      <a:endParaRPr lang="en-US"/>
                    </a:p>
                  </a:txBody>
                  <a:tcPr/>
                </a:tc>
                <a:extLst>
                  <a:ext uri="{0D108BD9-81ED-4DB2-BD59-A6C34878D82A}">
                    <a16:rowId xmlns:a16="http://schemas.microsoft.com/office/drawing/2014/main" val="732242520"/>
                  </a:ext>
                </a:extLst>
              </a:tr>
              <a:tr h="1053502">
                <a:tc>
                  <a:txBody>
                    <a:bodyPr/>
                    <a:lstStyle/>
                    <a:p>
                      <a:pPr marL="285750" lvl="0" indent="-285750" algn="l" rtl="0" eaLnBrk="1" latinLnBrk="0" hangingPunct="1">
                        <a:buClr>
                          <a:srgbClr val="003399"/>
                        </a:buClr>
                        <a:buFont typeface="Arial" panose="020B0604020202020204" pitchFamily="34" charset="0"/>
                        <a:buChar char="•"/>
                      </a:pPr>
                      <a:r>
                        <a:rPr lang="en-GB" sz="1300" kern="1200" dirty="0">
                          <a:solidFill>
                            <a:schemeClr val="tx1"/>
                          </a:solidFill>
                          <a:latin typeface="Corbel"/>
                          <a:ea typeface="+mn-ea"/>
                          <a:cs typeface="+mn-cs"/>
                        </a:rPr>
                        <a:t>Leadership</a:t>
                      </a:r>
                      <a:r>
                        <a:rPr lang="en-GB" sz="1300" kern="1200" baseline="0" dirty="0">
                          <a:solidFill>
                            <a:schemeClr val="tx1"/>
                          </a:solidFill>
                          <a:latin typeface="Corbel"/>
                          <a:ea typeface="+mn-ea"/>
                          <a:cs typeface="+mn-cs"/>
                        </a:rPr>
                        <a:t>, Ethics, and </a:t>
                      </a:r>
                      <a:r>
                        <a:rPr lang="en-GB" sz="1300" kern="1200" dirty="0">
                          <a:solidFill>
                            <a:schemeClr val="tx1"/>
                          </a:solidFill>
                          <a:latin typeface="Corbel"/>
                          <a:ea typeface="+mn-ea"/>
                          <a:cs typeface="+mn-cs"/>
                        </a:rPr>
                        <a:t> </a:t>
                      </a:r>
                      <a:r>
                        <a:rPr lang="en-GB" sz="1300" kern="1200" dirty="0" err="1">
                          <a:solidFill>
                            <a:schemeClr val="tx1"/>
                          </a:solidFill>
                          <a:latin typeface="Corbel"/>
                          <a:ea typeface="+mn-ea"/>
                          <a:cs typeface="+mn-cs"/>
                        </a:rPr>
                        <a:t>Decisionmaking</a:t>
                      </a:r>
                      <a:endParaRPr lang="en-US" sz="1300" kern="1200" dirty="0">
                        <a:solidFill>
                          <a:schemeClr val="tx1"/>
                        </a:solidFill>
                        <a:latin typeface="Corbel"/>
                        <a:ea typeface="+mn-ea"/>
                        <a:cs typeface="+mn-cs"/>
                      </a:endParaRPr>
                    </a:p>
                    <a:p>
                      <a:pPr marL="285750" lvl="0" indent="-285750" algn="l" defTabSz="914400" rtl="0" eaLnBrk="1" latinLnBrk="0" hangingPunct="1">
                        <a:buClr>
                          <a:srgbClr val="003399"/>
                        </a:buClr>
                        <a:buFont typeface="Arial" panose="020B0604020202020204" pitchFamily="34" charset="0"/>
                        <a:buChar char="•"/>
                      </a:pPr>
                      <a:r>
                        <a:rPr lang="en-GB" sz="1300" kern="1200" dirty="0">
                          <a:solidFill>
                            <a:schemeClr val="tx1"/>
                          </a:solidFill>
                          <a:latin typeface="Corbel"/>
                          <a:ea typeface="+mn-ea"/>
                          <a:cs typeface="+mn-cs"/>
                        </a:rPr>
                        <a:t>World Order and Disorder</a:t>
                      </a:r>
                    </a:p>
                    <a:p>
                      <a:pPr marL="285750" lvl="0" indent="-285750" algn="l" rtl="0" eaLnBrk="1" latinLnBrk="0" hangingPunct="1">
                        <a:buClr>
                          <a:srgbClr val="003399"/>
                        </a:buClr>
                        <a:buFont typeface="Arial" panose="020B0604020202020204" pitchFamily="34" charset="0"/>
                        <a:buChar char="•"/>
                      </a:pPr>
                      <a:r>
                        <a:rPr lang="en-GB" sz="1300" kern="1200" dirty="0">
                          <a:solidFill>
                            <a:schemeClr val="tx1"/>
                          </a:solidFill>
                          <a:latin typeface="Corbel"/>
                          <a:ea typeface="+mn-ea"/>
                          <a:cs typeface="+mn-cs"/>
                        </a:rPr>
                        <a:t>International Economics (2 courses)</a:t>
                      </a:r>
                      <a:r>
                        <a:rPr lang="en-GB" sz="1300" b="0" kern="1200" baseline="0" dirty="0">
                          <a:solidFill>
                            <a:schemeClr val="tx1"/>
                          </a:solidFill>
                          <a:latin typeface="Corbel"/>
                          <a:ea typeface="+mn-ea"/>
                          <a:cs typeface="+mn-cs"/>
                        </a:rPr>
                        <a:t> </a:t>
                      </a:r>
                      <a:endParaRPr lang="en-GB" sz="1300" kern="1200" dirty="0">
                        <a:solidFill>
                          <a:schemeClr val="tx1"/>
                        </a:solidFill>
                        <a:latin typeface="Corbel" panose="020B0503020204020204" pitchFamily="34" charset="0"/>
                        <a:ea typeface="+mn-ea"/>
                        <a:cs typeface="+mn-cs"/>
                      </a:endParaRPr>
                    </a:p>
                  </a:txBody>
                  <a:tcPr marL="196133" marR="101989" marT="101989" marB="101989">
                    <a:lnL w="12700" cmpd="sng">
                      <a:noFill/>
                      <a:prstDash val="solid"/>
                    </a:lnL>
                    <a:lnR w="12700" cmpd="sng">
                      <a:noFill/>
                      <a:prstDash val="solid"/>
                    </a:lnR>
                    <a:lnT w="12700" cmpd="sng">
                      <a:noFill/>
                      <a:prstDash val="solid"/>
                    </a:lnT>
                    <a:lnB w="19050" cap="flat" cmpd="sng" algn="ctr">
                      <a:noFill/>
                      <a:prstDash val="solid"/>
                    </a:lnB>
                    <a:noFill/>
                  </a:tcPr>
                </a:tc>
                <a:tc>
                  <a:txBody>
                    <a:bodyPr/>
                    <a:lstStyle/>
                    <a:p>
                      <a:pPr marL="285750" marR="0" lvl="0" indent="-285750" algn="l" defTabSz="914400" rtl="0" eaLnBrk="1" fontAlgn="auto" latinLnBrk="0" hangingPunct="1">
                        <a:lnSpc>
                          <a:spcPct val="100000"/>
                        </a:lnSpc>
                        <a:spcBef>
                          <a:spcPts val="0"/>
                        </a:spcBef>
                        <a:spcAft>
                          <a:spcPts val="0"/>
                        </a:spcAft>
                        <a:buClr>
                          <a:srgbClr val="003399"/>
                        </a:buClr>
                        <a:buSzTx/>
                        <a:buFont typeface="Arial" panose="020B0604020202020204" pitchFamily="34" charset="0"/>
                        <a:buChar char="•"/>
                        <a:tabLst/>
                        <a:defRPr/>
                      </a:pPr>
                      <a:r>
                        <a:rPr lang="en-GB" sz="1300" kern="1200" dirty="0">
                          <a:solidFill>
                            <a:schemeClr val="tx1"/>
                          </a:solidFill>
                          <a:latin typeface="Corbel"/>
                          <a:ea typeface="+mn-ea"/>
                          <a:cs typeface="+mn-cs"/>
                        </a:rPr>
                        <a:t>Research Methods</a:t>
                      </a:r>
                      <a:endParaRPr lang="en-US" sz="1300" kern="1200" dirty="0">
                        <a:solidFill>
                          <a:schemeClr val="tx1"/>
                        </a:solidFill>
                        <a:latin typeface="Corbel"/>
                        <a:ea typeface="+mn-ea"/>
                        <a:cs typeface="+mn-cs"/>
                      </a:endParaRPr>
                    </a:p>
                    <a:p>
                      <a:pPr marL="285750" marR="0" lvl="0" indent="-285750" algn="l" rtl="0" eaLnBrk="1" fontAlgn="auto" latinLnBrk="0" hangingPunct="1">
                        <a:lnSpc>
                          <a:spcPct val="100000"/>
                        </a:lnSpc>
                        <a:spcBef>
                          <a:spcPts val="0"/>
                        </a:spcBef>
                        <a:spcAft>
                          <a:spcPts val="0"/>
                        </a:spcAft>
                        <a:buClr>
                          <a:srgbClr val="003399"/>
                        </a:buClr>
                        <a:buSzTx/>
                        <a:buFont typeface="Arial" panose="020B0604020202020204" pitchFamily="34" charset="0"/>
                        <a:buChar char="•"/>
                      </a:pPr>
                      <a:r>
                        <a:rPr lang="en-GB" sz="1300" kern="1200" dirty="0">
                          <a:solidFill>
                            <a:schemeClr val="tx1"/>
                          </a:solidFill>
                          <a:latin typeface="Corbel"/>
                          <a:ea typeface="+mn-ea"/>
                          <a:cs typeface="+mn-cs"/>
                        </a:rPr>
                        <a:t>Statistics for Data Analytics   </a:t>
                      </a:r>
                    </a:p>
                    <a:p>
                      <a:pPr marL="285750" marR="0" lvl="0" indent="-285750" algn="l" defTabSz="914400" rtl="0" eaLnBrk="1" fontAlgn="auto" latinLnBrk="0" hangingPunct="1">
                        <a:lnSpc>
                          <a:spcPct val="100000"/>
                        </a:lnSpc>
                        <a:spcBef>
                          <a:spcPts val="0"/>
                        </a:spcBef>
                        <a:spcAft>
                          <a:spcPts val="0"/>
                        </a:spcAft>
                        <a:buClr>
                          <a:srgbClr val="003399"/>
                        </a:buClr>
                        <a:buSzTx/>
                        <a:buFont typeface="Arial" panose="020B0604020202020204" pitchFamily="34" charset="0"/>
                        <a:buChar char="•"/>
                        <a:tabLst/>
                        <a:defRPr/>
                      </a:pPr>
                      <a:endParaRPr lang="en-US" sz="1400" kern="1200" dirty="0">
                        <a:solidFill>
                          <a:schemeClr val="tx1"/>
                        </a:solidFill>
                        <a:latin typeface="Corbel" panose="020B0503020204020204" pitchFamily="34" charset="0"/>
                        <a:ea typeface="+mn-ea"/>
                        <a:cs typeface="+mn-cs"/>
                      </a:endParaRPr>
                    </a:p>
                  </a:txBody>
                  <a:tcPr marL="196133" marR="101989" marT="101989" marB="101989">
                    <a:lnL w="12700" cmpd="sng">
                      <a:noFill/>
                      <a:prstDash val="solid"/>
                    </a:lnL>
                    <a:lnR w="12700" cmpd="sng">
                      <a:noFill/>
                      <a:prstDash val="solid"/>
                    </a:lnR>
                    <a:lnT w="12700" cmpd="sng">
                      <a:noFill/>
                      <a:prstDash val="solid"/>
                    </a:lnT>
                    <a:lnB w="19050" cap="flat" cmpd="sng" algn="ctr">
                      <a:noFill/>
                      <a:prstDash val="solid"/>
                      <a:round/>
                      <a:headEnd type="none" w="med" len="med"/>
                      <a:tailEnd type="none" w="med" len="med"/>
                    </a:lnB>
                    <a:noFill/>
                  </a:tcPr>
                </a:tc>
                <a:extLst>
                  <a:ext uri="{0D108BD9-81ED-4DB2-BD59-A6C34878D82A}">
                    <a16:rowId xmlns:a16="http://schemas.microsoft.com/office/drawing/2014/main" val="596699311"/>
                  </a:ext>
                </a:extLst>
              </a:tr>
              <a:tr h="597543">
                <a:tc gridSpan="2">
                  <a:txBody>
                    <a:bodyPr/>
                    <a:lstStyle/>
                    <a:p>
                      <a:pPr algn="ctr"/>
                      <a:r>
                        <a:rPr lang="en-US" sz="2200" b="1" cap="small" dirty="0">
                          <a:solidFill>
                            <a:schemeClr val="tx1"/>
                          </a:solidFill>
                          <a:latin typeface="Corbel"/>
                        </a:rPr>
                        <a:t>Self-Designed</a:t>
                      </a:r>
                      <a:r>
                        <a:rPr lang="en-US" sz="2200" b="1" cap="small" baseline="0" dirty="0">
                          <a:solidFill>
                            <a:schemeClr val="tx1"/>
                          </a:solidFill>
                          <a:latin typeface="Corbel"/>
                        </a:rPr>
                        <a:t> Program of Study</a:t>
                      </a:r>
                      <a:endParaRPr lang="en-US" sz="2200" b="1" kern="1200" cap="small" dirty="0">
                        <a:solidFill>
                          <a:schemeClr val="tx1"/>
                        </a:solidFill>
                        <a:latin typeface="Corbel"/>
                        <a:ea typeface="+mn-ea"/>
                        <a:cs typeface="+mn-cs"/>
                      </a:endParaRPr>
                    </a:p>
                  </a:txBody>
                  <a:tcPr marL="196133" marR="101989" marT="101989" marB="101989">
                    <a:lnL w="12700" cmpd="sng">
                      <a:noFill/>
                      <a:prstDash val="solid"/>
                    </a:lnL>
                    <a:lnR w="12700" cmpd="sng">
                      <a:noFill/>
                      <a:prstDash val="solid"/>
                    </a:lnR>
                    <a:lnT w="19050" cap="flat" cmpd="sng" algn="ctr">
                      <a:noFill/>
                      <a:prstDash val="solid"/>
                    </a:lnT>
                    <a:lnB w="19050" cap="flat" cmpd="sng" algn="ctr">
                      <a:noFill/>
                      <a:prstDash val="solid"/>
                    </a:lnB>
                    <a:lnTlToBr w="12700" cmpd="sng">
                      <a:noFill/>
                      <a:prstDash val="solid"/>
                    </a:lnTlToBr>
                    <a:lnBlToTr w="12700" cmpd="sng">
                      <a:noFill/>
                      <a:prstDash val="solid"/>
                    </a:lnBlToTr>
                    <a:solidFill>
                      <a:schemeClr val="accent3">
                        <a:lumMod val="60000"/>
                        <a:lumOff val="40000"/>
                      </a:schemeClr>
                    </a:solidFill>
                  </a:tcPr>
                </a:tc>
                <a:tc hMerge="1">
                  <a:txBody>
                    <a:bodyPr/>
                    <a:lstStyle/>
                    <a:p>
                      <a:endParaRPr lang="en-US"/>
                    </a:p>
                  </a:txBody>
                  <a:tcPr/>
                </a:tc>
                <a:extLst>
                  <a:ext uri="{0D108BD9-81ED-4DB2-BD59-A6C34878D82A}">
                    <a16:rowId xmlns:a16="http://schemas.microsoft.com/office/drawing/2014/main" val="3074330943"/>
                  </a:ext>
                </a:extLst>
              </a:tr>
              <a:tr h="1821433">
                <a:tc>
                  <a:txBody>
                    <a:bodyPr/>
                    <a:lstStyle/>
                    <a:p>
                      <a:pPr lvl="0"/>
                      <a:r>
                        <a:rPr lang="en-US" sz="1400" b="1" i="0" dirty="0">
                          <a:solidFill>
                            <a:schemeClr val="tx1"/>
                          </a:solidFill>
                          <a:latin typeface="Corbel"/>
                        </a:rPr>
                        <a:t>Functional Focus</a:t>
                      </a:r>
                      <a:r>
                        <a:rPr lang="en-US" sz="1400" b="1" i="0" baseline="0" dirty="0">
                          <a:solidFill>
                            <a:schemeClr val="tx1"/>
                          </a:solidFill>
                          <a:latin typeface="Corbel"/>
                        </a:rPr>
                        <a:t> Areas</a:t>
                      </a:r>
                      <a:endParaRPr lang="en-US" sz="1400" b="0" i="0" dirty="0">
                        <a:solidFill>
                          <a:schemeClr val="tx1"/>
                        </a:solidFill>
                        <a:latin typeface="Corbel"/>
                      </a:endParaRPr>
                    </a:p>
                    <a:p>
                      <a:pPr marL="285750" lvl="0" indent="-285750" algn="l" defTabSz="914400" rtl="0" eaLnBrk="1" latinLnBrk="0" hangingPunct="1">
                        <a:buClr>
                          <a:srgbClr val="003399"/>
                        </a:buClr>
                        <a:buFont typeface="Arial" panose="020B0604020202020204" pitchFamily="34" charset="0"/>
                        <a:buChar char="•"/>
                      </a:pPr>
                      <a:r>
                        <a:rPr lang="en-US" sz="1300" kern="1200" dirty="0">
                          <a:solidFill>
                            <a:schemeClr val="tx1"/>
                          </a:solidFill>
                          <a:latin typeface="Corbel"/>
                          <a:ea typeface="+mn-ea"/>
                          <a:cs typeface="+mn-cs"/>
                        </a:rPr>
                        <a:t>Development, Climate, and Sustainability</a:t>
                      </a:r>
                    </a:p>
                    <a:p>
                      <a:pPr marL="285750" lvl="0" indent="-285750" algn="l" defTabSz="914400" rtl="0" eaLnBrk="1" latinLnBrk="0" hangingPunct="1">
                        <a:buClr>
                          <a:srgbClr val="003399"/>
                        </a:buClr>
                        <a:buFont typeface="Arial" panose="020B0604020202020204" pitchFamily="34" charset="0"/>
                        <a:buChar char="•"/>
                      </a:pPr>
                      <a:r>
                        <a:rPr lang="en-US" sz="1300" kern="1200" dirty="0">
                          <a:solidFill>
                            <a:schemeClr val="tx1"/>
                          </a:solidFill>
                          <a:latin typeface="Corbel"/>
                          <a:ea typeface="+mn-ea"/>
                          <a:cs typeface="+mn-cs"/>
                        </a:rPr>
                        <a:t>International Economics and Finance</a:t>
                      </a:r>
                    </a:p>
                    <a:p>
                      <a:pPr marL="285750" lvl="0" indent="-285750" algn="l" defTabSz="914400" rtl="0" eaLnBrk="1" latinLnBrk="0" hangingPunct="1">
                        <a:buClr>
                          <a:srgbClr val="003399"/>
                        </a:buClr>
                        <a:buFont typeface="Arial" panose="020B0604020202020204" pitchFamily="34" charset="0"/>
                        <a:buChar char="•"/>
                      </a:pPr>
                      <a:r>
                        <a:rPr lang="en-US" sz="1300" kern="1200" dirty="0">
                          <a:solidFill>
                            <a:schemeClr val="tx1"/>
                          </a:solidFill>
                          <a:latin typeface="Corbel"/>
                          <a:ea typeface="+mn-ea"/>
                          <a:cs typeface="+mn-cs"/>
                        </a:rPr>
                        <a:t>Security, Strategy, and Statecraft</a:t>
                      </a:r>
                    </a:p>
                    <a:p>
                      <a:pPr marL="285750" lvl="0" indent="-285750" algn="l" defTabSz="914400" rtl="0" eaLnBrk="1" latinLnBrk="0" hangingPunct="1">
                        <a:buClr>
                          <a:srgbClr val="003399"/>
                        </a:buClr>
                        <a:buFont typeface="Arial" panose="020B0604020202020204" pitchFamily="34" charset="0"/>
                        <a:buChar char="•"/>
                      </a:pPr>
                      <a:r>
                        <a:rPr lang="en-US" sz="1300" kern="1200" dirty="0">
                          <a:solidFill>
                            <a:schemeClr val="tx1"/>
                          </a:solidFill>
                          <a:latin typeface="Corbel"/>
                          <a:ea typeface="+mn-ea"/>
                          <a:cs typeface="+mn-cs"/>
                        </a:rPr>
                        <a:t>Governance, Politics, and Society</a:t>
                      </a:r>
                    </a:p>
                    <a:p>
                      <a:pPr marL="285750" lvl="0" indent="-285750" algn="l" defTabSz="914400" rtl="0" eaLnBrk="1" latinLnBrk="0" hangingPunct="1">
                        <a:buClr>
                          <a:srgbClr val="003399"/>
                        </a:buClr>
                        <a:buFont typeface="Arial" panose="020B0604020202020204" pitchFamily="34" charset="0"/>
                        <a:buChar char="•"/>
                      </a:pPr>
                      <a:r>
                        <a:rPr lang="en-US" sz="1300" kern="1200" dirty="0">
                          <a:solidFill>
                            <a:schemeClr val="tx1"/>
                          </a:solidFill>
                          <a:latin typeface="Corbel"/>
                          <a:ea typeface="+mn-ea"/>
                          <a:cs typeface="+mn-cs"/>
                        </a:rPr>
                        <a:t>Technology and Innovation</a:t>
                      </a:r>
                    </a:p>
                  </a:txBody>
                  <a:tcPr marL="196133" marR="101989" marT="101989" marB="101989">
                    <a:lnL w="12700" cmpd="sng">
                      <a:noFill/>
                      <a:prstDash val="solid"/>
                    </a:lnL>
                    <a:lnR w="12700" cmpd="sng">
                      <a:noFill/>
                      <a:prstDash val="solid"/>
                    </a:lnR>
                    <a:lnT w="19050" cap="flat" cmpd="sng" algn="ctr">
                      <a:noFill/>
                      <a:prstDash val="solid"/>
                    </a:lnT>
                    <a:lnB w="19050" cap="flat" cmpd="sng" algn="ctr">
                      <a:noFill/>
                      <a:prstDash val="solid"/>
                    </a:lnB>
                    <a:lnTlToBr w="12700" cmpd="sng">
                      <a:noFill/>
                      <a:prstDash val="solid"/>
                    </a:lnTlToBr>
                    <a:lnBlToTr w="12700" cmpd="sng">
                      <a:noFill/>
                      <a:prstDash val="solid"/>
                    </a:lnBlToTr>
                    <a:noFill/>
                  </a:tcPr>
                </a:tc>
                <a:tc>
                  <a:txBody>
                    <a:bodyPr/>
                    <a:lstStyle/>
                    <a:p>
                      <a:r>
                        <a:rPr lang="en-US" sz="1400" b="1" i="0" dirty="0">
                          <a:solidFill>
                            <a:schemeClr val="tx1"/>
                          </a:solidFill>
                          <a:latin typeface="Corbel"/>
                        </a:rPr>
                        <a:t>Regional Focus Areas</a:t>
                      </a:r>
                      <a:endParaRPr lang="en-US" sz="1400" b="0" i="0" dirty="0">
                        <a:solidFill>
                          <a:schemeClr val="tx1"/>
                        </a:solidFill>
                        <a:latin typeface="Corbel"/>
                      </a:endParaRPr>
                    </a:p>
                    <a:p>
                      <a:pPr marL="285750" indent="-285750">
                        <a:buClr>
                          <a:srgbClr val="003399"/>
                        </a:buClr>
                        <a:buFont typeface="Arial" panose="020B0604020202020204" pitchFamily="34" charset="0"/>
                        <a:buChar char="•"/>
                      </a:pPr>
                      <a:r>
                        <a:rPr lang="en-US" sz="1300" dirty="0">
                          <a:solidFill>
                            <a:schemeClr val="tx1"/>
                          </a:solidFill>
                          <a:latin typeface="Corbel"/>
                        </a:rPr>
                        <a:t>Africa</a:t>
                      </a:r>
                    </a:p>
                    <a:p>
                      <a:pPr marL="285750" indent="-285750">
                        <a:buClr>
                          <a:srgbClr val="003399"/>
                        </a:buClr>
                        <a:buFont typeface="Arial" panose="020B0604020202020204" pitchFamily="34" charset="0"/>
                        <a:buChar char="•"/>
                      </a:pPr>
                      <a:r>
                        <a:rPr lang="en-US" sz="1300" dirty="0">
                          <a:solidFill>
                            <a:schemeClr val="tx1"/>
                          </a:solidFill>
                          <a:latin typeface="Corbel"/>
                        </a:rPr>
                        <a:t>The Americas </a:t>
                      </a:r>
                    </a:p>
                    <a:p>
                      <a:pPr marL="285750" indent="-285750">
                        <a:buClr>
                          <a:srgbClr val="003399"/>
                        </a:buClr>
                        <a:buFont typeface="Arial" panose="020B0604020202020204" pitchFamily="34" charset="0"/>
                        <a:buChar char="•"/>
                      </a:pPr>
                      <a:r>
                        <a:rPr lang="en-US" sz="1300" dirty="0">
                          <a:solidFill>
                            <a:schemeClr val="tx1"/>
                          </a:solidFill>
                          <a:latin typeface="Corbel"/>
                        </a:rPr>
                        <a:t>Asia </a:t>
                      </a:r>
                    </a:p>
                    <a:p>
                      <a:pPr marL="285750" indent="-285750">
                        <a:buClr>
                          <a:srgbClr val="003399"/>
                        </a:buClr>
                        <a:buFont typeface="Arial" panose="020B0604020202020204" pitchFamily="34" charset="0"/>
                        <a:buChar char="•"/>
                      </a:pPr>
                      <a:r>
                        <a:rPr lang="en-US" sz="1300" dirty="0">
                          <a:solidFill>
                            <a:schemeClr val="tx1"/>
                          </a:solidFill>
                          <a:latin typeface="Corbel"/>
                        </a:rPr>
                        <a:t>China </a:t>
                      </a:r>
                    </a:p>
                    <a:p>
                      <a:pPr marL="285750" indent="-285750">
                        <a:buClr>
                          <a:srgbClr val="003399"/>
                        </a:buClr>
                        <a:buFont typeface="Arial" panose="020B0604020202020204" pitchFamily="34" charset="0"/>
                        <a:buChar char="•"/>
                      </a:pPr>
                      <a:r>
                        <a:rPr lang="en-US" sz="1300" dirty="0">
                          <a:solidFill>
                            <a:schemeClr val="tx1"/>
                          </a:solidFill>
                          <a:latin typeface="Corbel"/>
                        </a:rPr>
                        <a:t>Europe and Eurasia</a:t>
                      </a:r>
                    </a:p>
                    <a:p>
                      <a:pPr marL="285750" indent="-285750">
                        <a:buClr>
                          <a:srgbClr val="003399"/>
                        </a:buClr>
                        <a:buFont typeface="Arial" panose="020B0604020202020204" pitchFamily="34" charset="0"/>
                        <a:buChar char="•"/>
                      </a:pPr>
                      <a:r>
                        <a:rPr lang="en-US" sz="1300" dirty="0">
                          <a:solidFill>
                            <a:schemeClr val="tx1"/>
                          </a:solidFill>
                          <a:latin typeface="Corbel"/>
                        </a:rPr>
                        <a:t>The Middle East </a:t>
                      </a:r>
                    </a:p>
                    <a:p>
                      <a:pPr marL="285750" indent="-285750">
                        <a:buClr>
                          <a:srgbClr val="003399"/>
                        </a:buClr>
                        <a:buFont typeface="Arial" panose="020B0604020202020204" pitchFamily="34" charset="0"/>
                        <a:buChar char="•"/>
                      </a:pPr>
                      <a:r>
                        <a:rPr lang="en-US" sz="1300" dirty="0">
                          <a:solidFill>
                            <a:schemeClr val="tx1"/>
                          </a:solidFill>
                          <a:latin typeface="Corbel"/>
                        </a:rPr>
                        <a:t>United States </a:t>
                      </a:r>
                    </a:p>
                  </a:txBody>
                  <a:tcPr marL="196133" marR="101989" marT="101989" marB="101989">
                    <a:lnL w="12700" cmpd="sng">
                      <a:noFill/>
                      <a:prstDash val="solid"/>
                    </a:lnL>
                    <a:lnR w="12700" cmpd="sng">
                      <a:noFill/>
                      <a:prstDash val="soli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2123195481"/>
                  </a:ext>
                </a:extLst>
              </a:tr>
              <a:tr h="597543">
                <a:tc gridSpan="2">
                  <a:txBody>
                    <a:bodyPr/>
                    <a:lstStyle/>
                    <a:p>
                      <a:pPr marL="0" marR="0" lvl="0" indent="0" algn="ctr" rtl="0" eaLnBrk="1" fontAlgn="auto" latinLnBrk="0" hangingPunct="1">
                        <a:lnSpc>
                          <a:spcPct val="100000"/>
                        </a:lnSpc>
                        <a:spcBef>
                          <a:spcPts val="0"/>
                        </a:spcBef>
                        <a:spcAft>
                          <a:spcPts val="0"/>
                        </a:spcAft>
                        <a:buClrTx/>
                        <a:buSzTx/>
                        <a:buFontTx/>
                        <a:buNone/>
                      </a:pPr>
                      <a:r>
                        <a:rPr lang="en-US" sz="2200" b="1" cap="small" baseline="0" dirty="0">
                          <a:solidFill>
                            <a:schemeClr val="tx1"/>
                          </a:solidFill>
                          <a:latin typeface="Corbel"/>
                        </a:rPr>
                        <a:t>Other  Degree Requirements</a:t>
                      </a:r>
                    </a:p>
                  </a:txBody>
                  <a:tcPr marL="196133" marR="101989" marT="101989" marB="101989">
                    <a:lnL w="12700" cmpd="sng">
                      <a:noFill/>
                      <a:prstDash val="solid"/>
                    </a:lnL>
                    <a:lnR w="12700" cmpd="sng">
                      <a:noFill/>
                      <a:prstDash val="solid"/>
                    </a:lnR>
                    <a:lnT w="19050" cap="flat" cmpd="sng" algn="ctr">
                      <a:noFill/>
                      <a:prstDash val="solid"/>
                    </a:lnT>
                    <a:lnB w="19050" cap="flat" cmpd="sng" algn="ctr">
                      <a:noFill/>
                      <a:prstDash val="solid"/>
                    </a:lnB>
                    <a:lnTlToBr w="12700" cmpd="sng">
                      <a:noFill/>
                      <a:prstDash val="solid"/>
                    </a:lnTlToBr>
                    <a:lnBlToTr w="12700" cmpd="sng">
                      <a:noFill/>
                      <a:prstDash val="solid"/>
                    </a:lnBlToTr>
                    <a:solidFill>
                      <a:schemeClr val="accent3">
                        <a:lumMod val="60000"/>
                        <a:lumOff val="40000"/>
                      </a:schemeClr>
                    </a:solidFill>
                  </a:tcPr>
                </a:tc>
                <a:tc hMerge="1">
                  <a:txBody>
                    <a:bodyPr/>
                    <a:lstStyle/>
                    <a:p>
                      <a:endParaRPr lang="en-US"/>
                    </a:p>
                  </a:txBody>
                  <a:tcPr/>
                </a:tc>
                <a:extLst>
                  <a:ext uri="{0D108BD9-81ED-4DB2-BD59-A6C34878D82A}">
                    <a16:rowId xmlns:a16="http://schemas.microsoft.com/office/drawing/2014/main" val="3332579557"/>
                  </a:ext>
                </a:extLst>
              </a:tr>
              <a:tr h="90951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Corbel"/>
                        </a:rPr>
                        <a:t>Capstone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Corbel"/>
                        </a:rPr>
                        <a:t>Language Proficiency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Corbel"/>
                        </a:rPr>
                        <a:t>Non-Credit Professional Development Skills Courses</a:t>
                      </a:r>
                    </a:p>
                  </a:txBody>
                  <a:tcPr marL="196133" marR="101989" marT="101989" marB="101989">
                    <a:lnL w="12700" cmpd="sng">
                      <a:noFill/>
                      <a:prstDash val="solid"/>
                    </a:lnL>
                    <a:lnR w="12700" cmpd="sng">
                      <a:noFill/>
                    </a:lnR>
                    <a:lnT w="19050" cap="flat" cmpd="sng" algn="ctr">
                      <a:noFill/>
                      <a:prstDash val="solid"/>
                      <a:round/>
                      <a:headEnd type="none" w="med" len="med"/>
                      <a:tailEnd type="none" w="med" len="med"/>
                    </a:lnT>
                    <a:lnB w="19050" cap="flat" cmpd="sng" algn="ctr">
                      <a:noFill/>
                      <a:prstDash val="soli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2689424995"/>
                  </a:ext>
                </a:extLst>
              </a:tr>
            </a:tbl>
          </a:graphicData>
        </a:graphic>
      </p:graphicFrame>
    </p:spTree>
    <p:extLst>
      <p:ext uri="{BB962C8B-B14F-4D97-AF65-F5344CB8AC3E}">
        <p14:creationId xmlns:p14="http://schemas.microsoft.com/office/powerpoint/2010/main" val="1124318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000"/>
            <a:lum/>
            <a:extLst>
              <a:ext uri="{28A0092B-C50C-407E-A947-70E740481C1C}">
                <a14:useLocalDpi xmlns:a14="http://schemas.microsoft.com/office/drawing/2010/main"/>
              </a:ext>
            </a:extLst>
          </a:blip>
          <a:srcRect/>
          <a:stretch>
            <a:fillRect l="-4000" r="-4000"/>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495030" y="2767106"/>
            <a:ext cx="2160621" cy="3071906"/>
          </a:xfrm>
        </p:spPr>
        <p:txBody>
          <a:bodyPr vert="horz" lIns="91440" tIns="45720" rIns="91440" bIns="45720" rtlCol="0" anchor="t">
            <a:normAutofit/>
          </a:bodyPr>
          <a:lstStyle/>
          <a:p>
            <a:pPr defTabSz="914400"/>
            <a:r>
              <a:rPr lang="en-US" sz="3200" b="1" u="sng" cap="small" dirty="0">
                <a:solidFill>
                  <a:srgbClr val="FFFFFF"/>
                </a:solidFill>
              </a:rPr>
              <a:t>Core Curriculum</a:t>
            </a:r>
            <a:endParaRPr lang="en-US" sz="3200" b="1" u="sng" kern="1200" cap="small" dirty="0">
              <a:solidFill>
                <a:srgbClr val="FFFFFF"/>
              </a:solidFill>
              <a:latin typeface="+mj-lt"/>
              <a:ea typeface="+mj-ea"/>
              <a:cs typeface="+mj-cs"/>
            </a:endParaRPr>
          </a:p>
        </p:txBody>
      </p:sp>
      <p:graphicFrame>
        <p:nvGraphicFramePr>
          <p:cNvPr id="8" name="Table 7">
            <a:extLst>
              <a:ext uri="{FF2B5EF4-FFF2-40B4-BE49-F238E27FC236}">
                <a16:creationId xmlns:a16="http://schemas.microsoft.com/office/drawing/2014/main" id="{2BFD6807-96AA-4D0C-936A-2D285DE20F19}"/>
              </a:ext>
            </a:extLst>
          </p:cNvPr>
          <p:cNvGraphicFramePr>
            <a:graphicFrameLocks noGrp="1"/>
          </p:cNvGraphicFramePr>
          <p:nvPr>
            <p:extLst>
              <p:ext uri="{D42A27DB-BD31-4B8C-83A1-F6EECF244321}">
                <p14:modId xmlns:p14="http://schemas.microsoft.com/office/powerpoint/2010/main" val="3209177926"/>
              </p:ext>
            </p:extLst>
          </p:nvPr>
        </p:nvGraphicFramePr>
        <p:xfrm>
          <a:off x="3314879" y="70881"/>
          <a:ext cx="5486219" cy="6491500"/>
        </p:xfrm>
        <a:graphic>
          <a:graphicData uri="http://schemas.openxmlformats.org/drawingml/2006/table">
            <a:tbl>
              <a:tblPr firstRow="1" bandRow="1">
                <a:noFill/>
                <a:tableStyleId>{5C22544A-7EE6-4342-B048-85BDC9FD1C3A}</a:tableStyleId>
              </a:tblPr>
              <a:tblGrid>
                <a:gridCol w="5486219">
                  <a:extLst>
                    <a:ext uri="{9D8B030D-6E8A-4147-A177-3AD203B41FA5}">
                      <a16:colId xmlns:a16="http://schemas.microsoft.com/office/drawing/2014/main" val="2790451157"/>
                    </a:ext>
                  </a:extLst>
                </a:gridCol>
              </a:tblGrid>
              <a:tr h="780554">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b="1" cap="small" baseline="0" dirty="0">
                          <a:solidFill>
                            <a:schemeClr val="tx1"/>
                          </a:solidFill>
                          <a:latin typeface="Corbel" panose="020B0503020204020204" pitchFamily="34" charset="0"/>
                        </a:rPr>
                        <a:t>Methodological Foundations and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b="1" cap="small" baseline="0" dirty="0">
                          <a:solidFill>
                            <a:schemeClr val="tx1"/>
                          </a:solidFill>
                          <a:latin typeface="Corbel" panose="020B0503020204020204" pitchFamily="34" charset="0"/>
                        </a:rPr>
                        <a:t>Big Picture Thinking</a:t>
                      </a:r>
                      <a:endParaRPr lang="en-US" sz="2200" cap="small" baseline="0" dirty="0">
                        <a:solidFill>
                          <a:schemeClr val="tx1"/>
                        </a:solidFill>
                        <a:latin typeface="Corbel" panose="020B0503020204020204" pitchFamily="34" charset="0"/>
                      </a:endParaRPr>
                    </a:p>
                  </a:txBody>
                  <a:tcPr marL="124556" marR="74734" marT="74734" marB="74734">
                    <a:lnL w="12700" cmpd="sng">
                      <a:noFill/>
                      <a:prstDash val="solid"/>
                    </a:lnL>
                    <a:lnR w="12700" cmpd="sng">
                      <a:noFill/>
                      <a:prstDash val="solid"/>
                    </a:lnR>
                    <a:lnT w="19050" cap="flat" cmpd="sng" algn="ctr">
                      <a:noFill/>
                      <a:prstDash val="solid"/>
                    </a:lnT>
                    <a:lnB w="12700" cmpd="sng">
                      <a:noFill/>
                      <a:prstDash val="soli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732242520"/>
                  </a:ext>
                </a:extLst>
              </a:tr>
              <a:tr h="4248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Corbel" panose="020B0503020204020204" pitchFamily="34" charset="0"/>
                        </a:rPr>
                        <a:t>6 courses/24 credits</a:t>
                      </a:r>
                    </a:p>
                  </a:txBody>
                  <a:tcPr marL="124556" marR="74734" marT="74734" marB="74734">
                    <a:lnL w="12700" cmpd="sng">
                      <a:noFill/>
                      <a:prstDash val="solid"/>
                    </a:lnL>
                    <a:lnR w="12700" cmpd="sng">
                      <a:noFill/>
                      <a:prstDash val="solid"/>
                    </a:lnR>
                    <a:lnT w="19050" cap="flat" cmpd="sng" algn="ctr">
                      <a:noFill/>
                      <a:prstDash val="solid"/>
                    </a:lnT>
                    <a:lnB w="12700" cmpd="sng">
                      <a:noFill/>
                      <a:prstDash val="solid"/>
                    </a:lnB>
                    <a:noFill/>
                  </a:tcPr>
                </a:tc>
                <a:extLst>
                  <a:ext uri="{0D108BD9-81ED-4DB2-BD59-A6C34878D82A}">
                    <a16:rowId xmlns:a16="http://schemas.microsoft.com/office/drawing/2014/main" val="916089295"/>
                  </a:ext>
                </a:extLst>
              </a:tr>
              <a:tr h="664503">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cap="small" dirty="0">
                          <a:solidFill>
                            <a:schemeClr val="tx1"/>
                          </a:solidFill>
                          <a:latin typeface="Corbel" panose="020B0503020204020204" pitchFamily="34" charset="0"/>
                          <a:ea typeface="+mn-ea"/>
                          <a:cs typeface="+mn-cs"/>
                        </a:rPr>
                        <a:t>Leadership and Decision-making in International Relations</a:t>
                      </a:r>
                    </a:p>
                  </a:txBody>
                  <a:tcPr marL="124556" marR="74734" marT="74734" marB="74734">
                    <a:lnL w="12700" cmpd="sng">
                      <a:noFill/>
                      <a:prstDash val="solid"/>
                    </a:lnL>
                    <a:lnR w="12700" cmpd="sng">
                      <a:noFill/>
                      <a:prstDash val="solid"/>
                    </a:lnR>
                    <a:lnT w="19050" cap="flat" cmpd="sng" algn="ctr">
                      <a:noFill/>
                      <a:prstDash val="solid"/>
                    </a:lnT>
                    <a:lnB w="12700" cmpd="sng">
                      <a:noFill/>
                      <a:prstDash val="solid"/>
                    </a:lnB>
                    <a:solidFill>
                      <a:schemeClr val="accent3">
                        <a:lumMod val="60000"/>
                        <a:lumOff val="40000"/>
                      </a:schemeClr>
                    </a:solidFill>
                  </a:tcPr>
                </a:tc>
                <a:extLst>
                  <a:ext uri="{0D108BD9-81ED-4DB2-BD59-A6C34878D82A}">
                    <a16:rowId xmlns:a16="http://schemas.microsoft.com/office/drawing/2014/main" val="3292364535"/>
                  </a:ext>
                </a:extLst>
              </a:tr>
              <a:tr h="60647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Corbel" panose="020B0503020204020204" pitchFamily="34" charset="0"/>
                        </a:rPr>
                        <a:t>Leadership, Ethics, and Decision Making </a:t>
                      </a:r>
                      <a:r>
                        <a:rPr lang="en-US" sz="1600" u="sng" dirty="0">
                          <a:solidFill>
                            <a:schemeClr val="tx1"/>
                          </a:solidFill>
                          <a:latin typeface="Corbel" panose="020B0503020204020204" pitchFamily="34" charset="0"/>
                        </a:rPr>
                        <a:t>or</a:t>
                      </a:r>
                      <a:r>
                        <a:rPr lang="en-US" sz="1600" u="none" dirty="0">
                          <a:solidFill>
                            <a:schemeClr val="tx1"/>
                          </a:solidFill>
                          <a:latin typeface="Corbel" panose="020B0503020204020204" pitchFamily="34" charset="0"/>
                        </a:rPr>
                        <a:t> American</a:t>
                      </a:r>
                      <a:r>
                        <a:rPr lang="en-US" sz="1600" dirty="0">
                          <a:solidFill>
                            <a:schemeClr val="tx1"/>
                          </a:solidFill>
                          <a:latin typeface="Corbel" panose="020B0503020204020204" pitchFamily="34" charset="0"/>
                        </a:rPr>
                        <a:t> Foreign Policy Since WWII </a:t>
                      </a:r>
                      <a:r>
                        <a:rPr lang="en-US" sz="1600" u="sng" dirty="0">
                          <a:solidFill>
                            <a:schemeClr val="tx1"/>
                          </a:solidFill>
                          <a:latin typeface="Corbel" panose="020B0503020204020204" pitchFamily="34" charset="0"/>
                        </a:rPr>
                        <a:t>or</a:t>
                      </a:r>
                      <a:r>
                        <a:rPr lang="en-US" sz="1600" dirty="0">
                          <a:solidFill>
                            <a:schemeClr val="tx1"/>
                          </a:solidFill>
                          <a:latin typeface="Corbel" panose="020B0503020204020204" pitchFamily="34" charset="0"/>
                        </a:rPr>
                        <a:t> Comparative Politics</a:t>
                      </a:r>
                    </a:p>
                  </a:txBody>
                  <a:tcPr marL="124556" marR="74734" marT="74734" marB="74734">
                    <a:lnL w="12700" cmpd="sng">
                      <a:noFill/>
                      <a:prstDash val="solid"/>
                    </a:lnL>
                    <a:lnR w="12700" cmpd="sng">
                      <a:noFill/>
                      <a:prstDash val="solid"/>
                    </a:lnR>
                    <a:lnT w="19050" cap="flat" cmpd="sng" algn="ctr">
                      <a:noFill/>
                      <a:prstDash val="solid"/>
                    </a:lnT>
                    <a:lnB w="12700" cmpd="sng">
                      <a:noFill/>
                      <a:prstDash val="solid"/>
                    </a:lnB>
                    <a:noFill/>
                  </a:tcPr>
                </a:tc>
                <a:extLst>
                  <a:ext uri="{0D108BD9-81ED-4DB2-BD59-A6C34878D82A}">
                    <a16:rowId xmlns:a16="http://schemas.microsoft.com/office/drawing/2014/main" val="191537020"/>
                  </a:ext>
                </a:extLst>
              </a:tr>
              <a:tr h="403388">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cap="small" dirty="0">
                          <a:solidFill>
                            <a:schemeClr val="tx1"/>
                          </a:solidFill>
                          <a:latin typeface="Corbel" panose="020B0503020204020204" pitchFamily="34" charset="0"/>
                          <a:ea typeface="+mn-ea"/>
                          <a:cs typeface="+mn-cs"/>
                        </a:rPr>
                        <a:t>World Order and Disorder</a:t>
                      </a:r>
                    </a:p>
                  </a:txBody>
                  <a:tcPr marL="124556" marR="74734" marT="74734" marB="74734">
                    <a:lnL w="12700" cmpd="sng">
                      <a:noFill/>
                      <a:prstDash val="solid"/>
                    </a:lnL>
                    <a:lnR w="12700" cmpd="sng">
                      <a:noFill/>
                      <a:prstDash val="solid"/>
                    </a:lnR>
                    <a:lnT w="19050" cap="flat" cmpd="sng" algn="ctr">
                      <a:noFill/>
                      <a:prstDash val="solid"/>
                    </a:lnT>
                    <a:lnB w="12700" cmpd="sng">
                      <a:noFill/>
                      <a:prstDash val="solid"/>
                    </a:lnB>
                    <a:solidFill>
                      <a:schemeClr val="accent3">
                        <a:lumMod val="60000"/>
                        <a:lumOff val="40000"/>
                      </a:schemeClr>
                    </a:solidFill>
                  </a:tcPr>
                </a:tc>
                <a:extLst>
                  <a:ext uri="{0D108BD9-81ED-4DB2-BD59-A6C34878D82A}">
                    <a16:rowId xmlns:a16="http://schemas.microsoft.com/office/drawing/2014/main" val="1936155050"/>
                  </a:ext>
                </a:extLst>
              </a:tr>
              <a:tr h="60647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Corbel" panose="020B0503020204020204" pitchFamily="34" charset="0"/>
                        </a:rPr>
                        <a:t>Theories of International Relations </a:t>
                      </a:r>
                      <a:r>
                        <a:rPr lang="en-US" sz="1600" u="sng" dirty="0">
                          <a:solidFill>
                            <a:schemeClr val="tx1"/>
                          </a:solidFill>
                          <a:latin typeface="Corbel" panose="020B0503020204020204" pitchFamily="34" charset="0"/>
                        </a:rPr>
                        <a:t>or</a:t>
                      </a:r>
                      <a:r>
                        <a:rPr lang="en-US" sz="1600" dirty="0">
                          <a:solidFill>
                            <a:schemeClr val="tx1"/>
                          </a:solidFill>
                          <a:latin typeface="Corbel" panose="020B0503020204020204" pitchFamily="34" charset="0"/>
                        </a:rPr>
                        <a:t> Evolution of the International System</a:t>
                      </a:r>
                    </a:p>
                  </a:txBody>
                  <a:tcPr marL="124556" marR="74734" marT="74734" marB="74734">
                    <a:lnL w="12700" cmpd="sng">
                      <a:noFill/>
                      <a:prstDash val="solid"/>
                    </a:lnL>
                    <a:lnR w="12700" cmpd="sng">
                      <a:noFill/>
                      <a:prstDash val="solid"/>
                    </a:lnR>
                    <a:lnT w="19050" cap="flat" cmpd="sng" algn="ctr">
                      <a:noFill/>
                      <a:prstDash val="solid"/>
                    </a:lnT>
                    <a:lnB w="12700" cmpd="sng">
                      <a:noFill/>
                      <a:prstDash val="solid"/>
                    </a:lnB>
                    <a:noFill/>
                  </a:tcPr>
                </a:tc>
                <a:extLst>
                  <a:ext uri="{0D108BD9-81ED-4DB2-BD59-A6C34878D82A}">
                    <a16:rowId xmlns:a16="http://schemas.microsoft.com/office/drawing/2014/main" val="414511129"/>
                  </a:ext>
                </a:extLst>
              </a:tr>
              <a:tr h="403388">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cap="small" dirty="0">
                          <a:solidFill>
                            <a:schemeClr val="tx1"/>
                          </a:solidFill>
                          <a:latin typeface="Corbel" panose="020B0503020204020204" pitchFamily="34" charset="0"/>
                          <a:ea typeface="+mn-ea"/>
                          <a:cs typeface="+mn-cs"/>
                        </a:rPr>
                        <a:t>International Economics (2 courses)*</a:t>
                      </a:r>
                    </a:p>
                  </a:txBody>
                  <a:tcPr marL="124556" marR="74734" marT="74734" marB="74734">
                    <a:lnL w="12700" cmpd="sng">
                      <a:noFill/>
                      <a:prstDash val="solid"/>
                    </a:lnL>
                    <a:lnR w="12700" cmpd="sng">
                      <a:noFill/>
                      <a:prstDash val="solid"/>
                    </a:lnR>
                    <a:lnT w="19050" cap="flat" cmpd="sng" algn="ctr">
                      <a:noFill/>
                      <a:prstDash val="solid"/>
                    </a:lnT>
                    <a:lnB w="12700" cmpd="sng">
                      <a:noFill/>
                      <a:prstDash val="solid"/>
                    </a:lnB>
                    <a:solidFill>
                      <a:schemeClr val="accent3">
                        <a:lumMod val="60000"/>
                        <a:lumOff val="40000"/>
                      </a:schemeClr>
                    </a:solidFill>
                  </a:tcPr>
                </a:tc>
                <a:extLst>
                  <a:ext uri="{0D108BD9-81ED-4DB2-BD59-A6C34878D82A}">
                    <a16:rowId xmlns:a16="http://schemas.microsoft.com/office/drawing/2014/main" val="1571658623"/>
                  </a:ext>
                </a:extLst>
              </a:tr>
              <a:tr h="548452">
                <a:tc>
                  <a:txBody>
                    <a:bodyPr/>
                    <a:lstStyle/>
                    <a:p>
                      <a:pPr marL="171450" lvl="0" indent="-171450" algn="l">
                        <a:buClr>
                          <a:schemeClr val="accent1">
                            <a:lumMod val="50000"/>
                          </a:schemeClr>
                        </a:buClr>
                        <a:buFont typeface="Arial" panose="020B0604020202020204" pitchFamily="34" charset="0"/>
                        <a:buChar char="•"/>
                      </a:pPr>
                      <a:r>
                        <a:rPr lang="en-US" sz="1400" dirty="0">
                          <a:solidFill>
                            <a:schemeClr val="tx1"/>
                          </a:solidFill>
                          <a:latin typeface="Corbel" panose="020B0503020204020204" pitchFamily="34" charset="0"/>
                        </a:rPr>
                        <a:t>International Economics I </a:t>
                      </a:r>
                      <a:r>
                        <a:rPr lang="en-US" sz="1400" u="sng" dirty="0">
                          <a:solidFill>
                            <a:schemeClr val="tx1"/>
                          </a:solidFill>
                          <a:latin typeface="Corbel" panose="020B0503020204020204" pitchFamily="34" charset="0"/>
                        </a:rPr>
                        <a:t>or</a:t>
                      </a:r>
                      <a:r>
                        <a:rPr lang="en-US" sz="1400" dirty="0">
                          <a:solidFill>
                            <a:schemeClr val="tx1"/>
                          </a:solidFill>
                          <a:latin typeface="Corbel" panose="020B0503020204020204" pitchFamily="34" charset="0"/>
                        </a:rPr>
                        <a:t> Essentials of International Economics I</a:t>
                      </a:r>
                    </a:p>
                    <a:p>
                      <a:pPr marL="171450" lvl="0" indent="-171450" algn="l">
                        <a:buClr>
                          <a:schemeClr val="accent1">
                            <a:lumMod val="50000"/>
                          </a:schemeClr>
                        </a:buClr>
                        <a:buFont typeface="Arial" panose="020B0604020202020204" pitchFamily="34" charset="0"/>
                        <a:buChar char="•"/>
                      </a:pPr>
                      <a:r>
                        <a:rPr lang="en-US" sz="1400" dirty="0">
                          <a:solidFill>
                            <a:schemeClr val="tx1"/>
                          </a:solidFill>
                          <a:latin typeface="Corbel" panose="020B0503020204020204" pitchFamily="34" charset="0"/>
                        </a:rPr>
                        <a:t>International Economics II </a:t>
                      </a:r>
                      <a:r>
                        <a:rPr lang="en-US" sz="1400" u="sng" dirty="0">
                          <a:solidFill>
                            <a:schemeClr val="tx1"/>
                          </a:solidFill>
                          <a:latin typeface="Corbel" panose="020B0503020204020204" pitchFamily="34" charset="0"/>
                        </a:rPr>
                        <a:t>or</a:t>
                      </a:r>
                      <a:r>
                        <a:rPr lang="en-US" sz="1400" dirty="0">
                          <a:solidFill>
                            <a:schemeClr val="tx1"/>
                          </a:solidFill>
                          <a:latin typeface="Corbel" panose="020B0503020204020204" pitchFamily="34" charset="0"/>
                        </a:rPr>
                        <a:t> Essentials of International Economics II</a:t>
                      </a:r>
                    </a:p>
                  </a:txBody>
                  <a:tcPr marL="124556" marR="74734" marT="74734" marB="74734">
                    <a:lnL w="12700" cmpd="sng">
                      <a:noFill/>
                      <a:prstDash val="solid"/>
                    </a:lnL>
                    <a:lnR w="12700" cmpd="sng">
                      <a:noFill/>
                      <a:prstDash val="solid"/>
                    </a:lnR>
                    <a:lnT w="19050" cap="flat" cmpd="sng" algn="ctr">
                      <a:noFill/>
                      <a:prstDash val="solid"/>
                    </a:lnT>
                    <a:lnB w="12700" cmpd="sng">
                      <a:noFill/>
                      <a:prstDash val="solid"/>
                    </a:lnB>
                    <a:noFill/>
                  </a:tcPr>
                </a:tc>
                <a:extLst>
                  <a:ext uri="{0D108BD9-81ED-4DB2-BD59-A6C34878D82A}">
                    <a16:rowId xmlns:a16="http://schemas.microsoft.com/office/drawing/2014/main" val="3375441207"/>
                  </a:ext>
                </a:extLst>
              </a:tr>
              <a:tr h="403388">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cap="small" dirty="0">
                          <a:solidFill>
                            <a:schemeClr val="tx1"/>
                          </a:solidFill>
                          <a:latin typeface="Corbel" panose="020B0503020204020204" pitchFamily="34" charset="0"/>
                          <a:ea typeface="+mn-ea"/>
                          <a:cs typeface="+mn-cs"/>
                        </a:rPr>
                        <a:t>Research Methods</a:t>
                      </a:r>
                    </a:p>
                  </a:txBody>
                  <a:tcPr marL="124556" marR="74734" marT="74734" marB="74734">
                    <a:lnL w="12700" cmpd="sng">
                      <a:noFill/>
                      <a:prstDash val="solid"/>
                    </a:lnL>
                    <a:lnR w="12700" cmpd="sng">
                      <a:noFill/>
                      <a:prstDash val="solid"/>
                    </a:lnR>
                    <a:lnT w="19050" cap="flat" cmpd="sng" algn="ctr">
                      <a:noFill/>
                      <a:prstDash val="solid"/>
                    </a:lnT>
                    <a:lnB w="12700" cmpd="sng">
                      <a:noFill/>
                      <a:prstDash val="solid"/>
                    </a:lnB>
                    <a:solidFill>
                      <a:srgbClr val="C9C9C9"/>
                    </a:solidFill>
                  </a:tcPr>
                </a:tc>
                <a:extLst>
                  <a:ext uri="{0D108BD9-81ED-4DB2-BD59-A6C34878D82A}">
                    <a16:rowId xmlns:a16="http://schemas.microsoft.com/office/drawing/2014/main" val="3046425245"/>
                  </a:ext>
                </a:extLst>
              </a:tr>
              <a:tr h="95463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solidFill>
                            <a:schemeClr val="tx1"/>
                          </a:solidFill>
                          <a:latin typeface="Corbel" panose="020B0503020204020204" pitchFamily="34" charset="0"/>
                        </a:rPr>
                        <a:t>Sample courses: Econometrics, Applied Econometrics, Macro Econometrics, </a:t>
                      </a:r>
                      <a:r>
                        <a:rPr lang="en-US" sz="1400" kern="1200" dirty="0">
                          <a:solidFill>
                            <a:schemeClr val="tx1"/>
                          </a:solidFill>
                          <a:latin typeface="Corbel" panose="020B0503020204020204" pitchFamily="34" charset="0"/>
                          <a:ea typeface="+mn-ea"/>
                          <a:cs typeface="+mn-cs"/>
                        </a:rPr>
                        <a:t>Theories &amp; Methods of Qualitative Political Research, Practical Research Methods, Research Design and Causal Inference and more</a:t>
                      </a:r>
                    </a:p>
                  </a:txBody>
                  <a:tcPr marL="124556" marR="74734" marT="74734" marB="74734">
                    <a:lnL w="12700" cmpd="sng">
                      <a:noFill/>
                      <a:prstDash val="solid"/>
                    </a:lnL>
                    <a:lnR w="12700" cmpd="sng">
                      <a:noFill/>
                      <a:prstDash val="solid"/>
                    </a:lnR>
                    <a:lnT w="19050" cap="flat" cmpd="sng" algn="ctr">
                      <a:noFill/>
                      <a:prstDash val="solid"/>
                    </a:lnT>
                    <a:lnB w="12700" cmpd="sng">
                      <a:noFill/>
                      <a:prstDash val="solid"/>
                    </a:lnB>
                    <a:noFill/>
                  </a:tcPr>
                </a:tc>
                <a:extLst>
                  <a:ext uri="{0D108BD9-81ED-4DB2-BD59-A6C34878D82A}">
                    <a16:rowId xmlns:a16="http://schemas.microsoft.com/office/drawing/2014/main" val="3087245034"/>
                  </a:ext>
                </a:extLst>
              </a:tr>
              <a:tr h="403388">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cap="small" dirty="0">
                          <a:solidFill>
                            <a:schemeClr val="tx1"/>
                          </a:solidFill>
                          <a:latin typeface="Corbel" panose="020B0503020204020204" pitchFamily="34" charset="0"/>
                          <a:ea typeface="+mn-ea"/>
                          <a:cs typeface="+mn-cs"/>
                        </a:rPr>
                        <a:t>Statistics for Data Analytics*</a:t>
                      </a:r>
                    </a:p>
                  </a:txBody>
                  <a:tcPr marL="124556" marR="74734" marT="74734" marB="74734">
                    <a:lnL w="12700" cmpd="sng">
                      <a:noFill/>
                      <a:prstDash val="solid"/>
                    </a:lnL>
                    <a:lnR w="12700" cmpd="sng">
                      <a:noFill/>
                      <a:prstDash val="solid"/>
                    </a:lnR>
                    <a:lnT w="19050" cap="flat" cmpd="sng" algn="ctr">
                      <a:noFill/>
                      <a:prstDash val="solid"/>
                    </a:lnT>
                    <a:lnB w="12700" cmpd="sng">
                      <a:noFill/>
                      <a:prstDash val="solid"/>
                    </a:lnB>
                    <a:solidFill>
                      <a:srgbClr val="C9C9C9"/>
                    </a:solidFill>
                  </a:tcPr>
                </a:tc>
                <a:extLst>
                  <a:ext uri="{0D108BD9-81ED-4DB2-BD59-A6C34878D82A}">
                    <a16:rowId xmlns:a16="http://schemas.microsoft.com/office/drawing/2014/main" val="3854861008"/>
                  </a:ext>
                </a:extLst>
              </a:tr>
            </a:tbl>
          </a:graphicData>
        </a:graphic>
      </p:graphicFrame>
      <p:sp>
        <p:nvSpPr>
          <p:cNvPr id="3" name="TextBox 2">
            <a:extLst>
              <a:ext uri="{FF2B5EF4-FFF2-40B4-BE49-F238E27FC236}">
                <a16:creationId xmlns:a16="http://schemas.microsoft.com/office/drawing/2014/main" id="{E92D44AB-7F3B-4748-BE71-72A7ECD510D4}"/>
              </a:ext>
            </a:extLst>
          </p:cNvPr>
          <p:cNvSpPr txBox="1"/>
          <p:nvPr/>
        </p:nvSpPr>
        <p:spPr>
          <a:xfrm>
            <a:off x="3229052" y="6562381"/>
            <a:ext cx="5120312" cy="246221"/>
          </a:xfrm>
          <a:prstGeom prst="rect">
            <a:avLst/>
          </a:prstGeom>
          <a:noFill/>
        </p:spPr>
        <p:txBody>
          <a:bodyPr wrap="none" rtlCol="0">
            <a:spAutoFit/>
          </a:bodyPr>
          <a:lstStyle/>
          <a:p>
            <a:r>
              <a:rPr lang="en-US" sz="1000" dirty="0"/>
              <a:t>* Passing a waiver exam allows student to replace a requirement with a more advanced course</a:t>
            </a:r>
          </a:p>
        </p:txBody>
      </p:sp>
    </p:spTree>
    <p:extLst>
      <p:ext uri="{BB962C8B-B14F-4D97-AF65-F5344CB8AC3E}">
        <p14:creationId xmlns:p14="http://schemas.microsoft.com/office/powerpoint/2010/main" val="467727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l="-8000" r="-8000"/>
          </a:stretch>
        </a:blip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4784" y="248038"/>
            <a:ext cx="5297791" cy="1159200"/>
          </a:xfrm>
        </p:spPr>
        <p:txBody>
          <a:bodyPr vert="horz" lIns="91440" tIns="45720" rIns="91440" bIns="45720" rtlCol="0" anchor="ctr">
            <a:normAutofit/>
          </a:bodyPr>
          <a:lstStyle/>
          <a:p>
            <a:pPr defTabSz="914400"/>
            <a:r>
              <a:rPr lang="en-US" sz="3600" b="1" u="sng" cap="small" dirty="0">
                <a:solidFill>
                  <a:srgbClr val="FFFFFF"/>
                </a:solidFill>
              </a:rPr>
              <a:t>Outright Waivers</a:t>
            </a:r>
            <a:endParaRPr lang="en-US" sz="3500" b="1" u="sng" kern="1200" cap="small" dirty="0">
              <a:solidFill>
                <a:srgbClr val="FFFFFF"/>
              </a:solidFill>
              <a:latin typeface="+mj-lt"/>
              <a:ea typeface="+mj-ea"/>
              <a:cs typeface="+mj-cs"/>
            </a:endParaRPr>
          </a:p>
        </p:txBody>
      </p:sp>
      <p:graphicFrame>
        <p:nvGraphicFramePr>
          <p:cNvPr id="12" name="Table 11">
            <a:extLst>
              <a:ext uri="{FF2B5EF4-FFF2-40B4-BE49-F238E27FC236}">
                <a16:creationId xmlns:a16="http://schemas.microsoft.com/office/drawing/2014/main" id="{9DD20A05-ACFD-48DE-8F83-922366458B3F}"/>
              </a:ext>
            </a:extLst>
          </p:cNvPr>
          <p:cNvGraphicFramePr>
            <a:graphicFrameLocks noGrp="1"/>
          </p:cNvGraphicFramePr>
          <p:nvPr>
            <p:extLst>
              <p:ext uri="{D42A27DB-BD31-4B8C-83A1-F6EECF244321}">
                <p14:modId xmlns:p14="http://schemas.microsoft.com/office/powerpoint/2010/main" val="3304894022"/>
              </p:ext>
            </p:extLst>
          </p:nvPr>
        </p:nvGraphicFramePr>
        <p:xfrm>
          <a:off x="471902" y="1951216"/>
          <a:ext cx="8209280" cy="3518443"/>
        </p:xfrm>
        <a:graphic>
          <a:graphicData uri="http://schemas.openxmlformats.org/drawingml/2006/table">
            <a:tbl>
              <a:tblPr firstRow="1" bandRow="1">
                <a:tableStyleId>{7DF18680-E054-41AD-8BC1-D1AEF772440D}</a:tableStyleId>
              </a:tblPr>
              <a:tblGrid>
                <a:gridCol w="2246193">
                  <a:extLst>
                    <a:ext uri="{9D8B030D-6E8A-4147-A177-3AD203B41FA5}">
                      <a16:colId xmlns:a16="http://schemas.microsoft.com/office/drawing/2014/main" val="1843100851"/>
                    </a:ext>
                  </a:extLst>
                </a:gridCol>
                <a:gridCol w="2540978">
                  <a:extLst>
                    <a:ext uri="{9D8B030D-6E8A-4147-A177-3AD203B41FA5}">
                      <a16:colId xmlns:a16="http://schemas.microsoft.com/office/drawing/2014/main" val="571005032"/>
                    </a:ext>
                  </a:extLst>
                </a:gridCol>
                <a:gridCol w="3422109">
                  <a:extLst>
                    <a:ext uri="{9D8B030D-6E8A-4147-A177-3AD203B41FA5}">
                      <a16:colId xmlns:a16="http://schemas.microsoft.com/office/drawing/2014/main" val="454914863"/>
                    </a:ext>
                  </a:extLst>
                </a:gridCol>
              </a:tblGrid>
              <a:tr h="387445">
                <a:tc>
                  <a:txBody>
                    <a:bodyPr/>
                    <a:lstStyle/>
                    <a:p>
                      <a:r>
                        <a:rPr lang="en-US" sz="1800" dirty="0"/>
                        <a:t>Homewood Course</a:t>
                      </a:r>
                    </a:p>
                  </a:txBody>
                  <a:tcPr/>
                </a:tc>
                <a:tc>
                  <a:txBody>
                    <a:bodyPr/>
                    <a:lstStyle/>
                    <a:p>
                      <a:r>
                        <a:rPr lang="en-US" sz="1800" dirty="0"/>
                        <a:t>SAIS Equivalent</a:t>
                      </a:r>
                    </a:p>
                  </a:txBody>
                  <a:tcPr/>
                </a:tc>
                <a:tc>
                  <a:txBody>
                    <a:bodyPr/>
                    <a:lstStyle/>
                    <a:p>
                      <a:r>
                        <a:rPr lang="en-US" sz="1800" dirty="0"/>
                        <a:t>Next Steps</a:t>
                      </a:r>
                    </a:p>
                  </a:txBody>
                  <a:tcPr/>
                </a:tc>
                <a:extLst>
                  <a:ext uri="{0D108BD9-81ED-4DB2-BD59-A6C34878D82A}">
                    <a16:rowId xmlns:a16="http://schemas.microsoft.com/office/drawing/2014/main" val="1644160960"/>
                  </a:ext>
                </a:extLst>
              </a:tr>
              <a:tr h="653921">
                <a:tc>
                  <a:txBody>
                    <a:bodyPr/>
                    <a:lstStyle/>
                    <a:p>
                      <a:r>
                        <a:rPr lang="en-US" sz="1400" dirty="0">
                          <a:solidFill>
                            <a:schemeClr val="tx1"/>
                          </a:solidFill>
                          <a:latin typeface="Corbel" panose="020B0503020204020204" pitchFamily="34" charset="0"/>
                        </a:rPr>
                        <a:t>International Trade (AS.180.241) </a:t>
                      </a:r>
                      <a:endParaRPr lang="en-US" sz="1400" dirty="0"/>
                    </a:p>
                  </a:txBody>
                  <a:tcPr/>
                </a:tc>
                <a:tc>
                  <a:txBody>
                    <a:bodyPr/>
                    <a:lstStyle/>
                    <a:p>
                      <a:r>
                        <a:rPr lang="en-US" sz="1400" dirty="0">
                          <a:solidFill>
                            <a:schemeClr val="tx1"/>
                          </a:solidFill>
                          <a:latin typeface="Corbel" panose="020B0503020204020204" pitchFamily="34" charset="0"/>
                        </a:rPr>
                        <a:t>International Economics I (IE I) </a:t>
                      </a:r>
                      <a:endParaRPr lang="en-US" sz="1400" dirty="0"/>
                    </a:p>
                  </a:txBody>
                  <a:tcPr/>
                </a:tc>
                <a:tc>
                  <a:txBody>
                    <a:bodyPr/>
                    <a:lstStyle/>
                    <a:p>
                      <a:r>
                        <a:rPr lang="en-US" sz="1400" dirty="0">
                          <a:solidFill>
                            <a:schemeClr val="tx1"/>
                          </a:solidFill>
                          <a:latin typeface="Corbel" panose="020B0503020204020204" pitchFamily="34" charset="0"/>
                        </a:rPr>
                        <a:t>Pass SAIS Replacement Economics course to satisfy IE I Core</a:t>
                      </a:r>
                      <a:endParaRPr lang="en-US" sz="1400" dirty="0"/>
                    </a:p>
                  </a:txBody>
                  <a:tcPr/>
                </a:tc>
                <a:extLst>
                  <a:ext uri="{0D108BD9-81ED-4DB2-BD59-A6C34878D82A}">
                    <a16:rowId xmlns:a16="http://schemas.microsoft.com/office/drawing/2014/main" val="3287418348"/>
                  </a:ext>
                </a:extLst>
              </a:tr>
              <a:tr h="78970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orbel" panose="020B0503020204020204" pitchFamily="34" charset="0"/>
                        </a:rPr>
                        <a:t>International Monetary Economics (AS.180.242) </a:t>
                      </a:r>
                      <a:endParaRPr lang="en-US" sz="1400" dirty="0"/>
                    </a:p>
                    <a:p>
                      <a:endParaRPr lang="en-US" sz="1400" dirty="0">
                        <a:latin typeface="Corbel" panose="020B0503020204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orbel" panose="020B0503020204020204" pitchFamily="34" charset="0"/>
                        </a:rPr>
                        <a:t>International Economics II (IE II) </a:t>
                      </a:r>
                      <a:endParaRPr lang="en-US" sz="1400" dirty="0">
                        <a:latin typeface="Corbel" panose="020B0503020204020204" pitchFamily="34" charset="0"/>
                      </a:endParaRPr>
                    </a:p>
                    <a:p>
                      <a:endParaRPr lang="en-US" sz="1400" dirty="0">
                        <a:latin typeface="Corbel" panose="020B0503020204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orbel" panose="020B0503020204020204" pitchFamily="34" charset="0"/>
                        </a:rPr>
                        <a:t>Pass SAIS Replacement Economics course to satisfy IE II Core</a:t>
                      </a:r>
                      <a:endParaRPr lang="en-US" sz="1400" dirty="0">
                        <a:latin typeface="Corbel" panose="020B0503020204020204" pitchFamily="34" charset="0"/>
                      </a:endParaRPr>
                    </a:p>
                  </a:txBody>
                  <a:tcPr/>
                </a:tc>
                <a:extLst>
                  <a:ext uri="{0D108BD9-81ED-4DB2-BD59-A6C34878D82A}">
                    <a16:rowId xmlns:a16="http://schemas.microsoft.com/office/drawing/2014/main" val="1605440371"/>
                  </a:ext>
                </a:extLst>
              </a:tr>
              <a:tr h="712545">
                <a:tc>
                  <a:txBody>
                    <a:bodyPr/>
                    <a:lstStyle/>
                    <a:p>
                      <a:r>
                        <a:rPr lang="en-US" sz="1400" dirty="0">
                          <a:solidFill>
                            <a:schemeClr val="tx1"/>
                          </a:solidFill>
                          <a:latin typeface="Corbel" panose="020B0503020204020204" pitchFamily="34" charset="0"/>
                        </a:rPr>
                        <a:t>Statistical Analysis (EN.550.111,EN.553.111)*</a:t>
                      </a:r>
                      <a:endParaRPr lang="en-US" sz="1400" dirty="0">
                        <a:latin typeface="Corbel" panose="020B0503020204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orbel" panose="020B0503020204020204" pitchFamily="34" charset="0"/>
                        </a:rPr>
                        <a:t>Statistics for Data Analysis</a:t>
                      </a:r>
                      <a:endParaRPr lang="en-US" sz="1400" dirty="0">
                        <a:latin typeface="Corbel" panose="020B0503020204020204" pitchFamily="34" charset="0"/>
                      </a:endParaRPr>
                    </a:p>
                  </a:txBody>
                  <a:tcPr/>
                </a:tc>
                <a:tc>
                  <a:txBody>
                    <a:bodyPr/>
                    <a:lstStyle/>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1400" dirty="0">
                          <a:solidFill>
                            <a:schemeClr val="tx1"/>
                          </a:solidFill>
                          <a:latin typeface="Corbel" panose="020B0503020204020204" pitchFamily="34" charset="0"/>
                        </a:rPr>
                        <a:t>Fulfills Data Analytics Core</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1400" dirty="0">
                          <a:solidFill>
                            <a:schemeClr val="tx1"/>
                          </a:solidFill>
                          <a:latin typeface="Corbel" panose="020B0503020204020204" pitchFamily="34" charset="0"/>
                        </a:rPr>
                        <a:t>Must pass 2</a:t>
                      </a:r>
                      <a:r>
                        <a:rPr lang="en-US" sz="1400" baseline="30000" dirty="0">
                          <a:solidFill>
                            <a:schemeClr val="tx1"/>
                          </a:solidFill>
                          <a:latin typeface="Corbel" panose="020B0503020204020204" pitchFamily="34" charset="0"/>
                        </a:rPr>
                        <a:t>nd</a:t>
                      </a:r>
                      <a:r>
                        <a:rPr lang="en-US" sz="1400" dirty="0">
                          <a:solidFill>
                            <a:schemeClr val="tx1"/>
                          </a:solidFill>
                          <a:latin typeface="Corbel" panose="020B0503020204020204" pitchFamily="34" charset="0"/>
                        </a:rPr>
                        <a:t> Research Methods Core (total 8 cr.)</a:t>
                      </a:r>
                      <a:endParaRPr lang="en-US" sz="1400" dirty="0">
                        <a:latin typeface="Corbel" panose="020B0503020204020204" pitchFamily="34" charset="0"/>
                      </a:endParaRPr>
                    </a:p>
                    <a:p>
                      <a:endParaRPr lang="en-US" sz="1400" dirty="0">
                        <a:latin typeface="Corbel" panose="020B0503020204020204" pitchFamily="34" charset="0"/>
                      </a:endParaRPr>
                    </a:p>
                  </a:txBody>
                  <a:tcPr/>
                </a:tc>
                <a:extLst>
                  <a:ext uri="{0D108BD9-81ED-4DB2-BD59-A6C34878D82A}">
                    <a16:rowId xmlns:a16="http://schemas.microsoft.com/office/drawing/2014/main" val="4287027614"/>
                  </a:ext>
                </a:extLst>
              </a:tr>
              <a:tr h="74248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latin typeface="Corbel" panose="020B0503020204020204" pitchFamily="34" charset="0"/>
                        </a:rPr>
                        <a:t>Econometrics </a:t>
                      </a:r>
                      <a:r>
                        <a:rPr lang="en-US" sz="1400" dirty="0">
                          <a:solidFill>
                            <a:schemeClr val="tx1"/>
                          </a:solidFill>
                          <a:latin typeface="Corbel" panose="020B0503020204020204" pitchFamily="34" charset="0"/>
                        </a:rPr>
                        <a:t>(AS.180.334) </a:t>
                      </a:r>
                      <a:endParaRPr lang="en-US" sz="1400" dirty="0"/>
                    </a:p>
                    <a:p>
                      <a:endParaRPr lang="en-US" sz="1400" dirty="0">
                        <a:latin typeface="Corbel" panose="020B0503020204020204" pitchFamily="34" charset="0"/>
                      </a:endParaRPr>
                    </a:p>
                  </a:txBody>
                  <a:tcPr/>
                </a:tc>
                <a:tc>
                  <a:txBody>
                    <a:bodyPr/>
                    <a:lstStyle/>
                    <a:p>
                      <a:r>
                        <a:rPr lang="en-US" sz="1400" dirty="0">
                          <a:latin typeface="Corbel" panose="020B0503020204020204" pitchFamily="34" charset="0"/>
                        </a:rPr>
                        <a:t>Econometrics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orbel" panose="020B0503020204020204" pitchFamily="34" charset="0"/>
                        </a:rPr>
                        <a:t>Pass a different Research Methods Course (to satisfy RM Core)</a:t>
                      </a:r>
                      <a:endParaRPr lang="en-US" sz="1400" dirty="0">
                        <a:latin typeface="Corbel" panose="020B0503020204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dirty="0">
                        <a:latin typeface="Corbel" panose="020B0503020204020204" pitchFamily="34" charset="0"/>
                      </a:endParaRPr>
                    </a:p>
                  </a:txBody>
                  <a:tcPr/>
                </a:tc>
                <a:extLst>
                  <a:ext uri="{0D108BD9-81ED-4DB2-BD59-A6C34878D82A}">
                    <a16:rowId xmlns:a16="http://schemas.microsoft.com/office/drawing/2014/main" val="3108465508"/>
                  </a:ext>
                </a:extLst>
              </a:tr>
            </a:tbl>
          </a:graphicData>
        </a:graphic>
      </p:graphicFrame>
      <p:sp>
        <p:nvSpPr>
          <p:cNvPr id="4" name="TextBox 3">
            <a:extLst>
              <a:ext uri="{FF2B5EF4-FFF2-40B4-BE49-F238E27FC236}">
                <a16:creationId xmlns:a16="http://schemas.microsoft.com/office/drawing/2014/main" id="{D1EAC51A-3201-4ADF-9CF2-4589C3274CED}"/>
              </a:ext>
            </a:extLst>
          </p:cNvPr>
          <p:cNvSpPr txBox="1"/>
          <p:nvPr/>
        </p:nvSpPr>
        <p:spPr>
          <a:xfrm>
            <a:off x="152400" y="6596390"/>
            <a:ext cx="8497839" cy="261610"/>
          </a:xfrm>
          <a:prstGeom prst="rect">
            <a:avLst/>
          </a:prstGeom>
          <a:noFill/>
        </p:spPr>
        <p:txBody>
          <a:bodyPr wrap="none" rtlCol="0">
            <a:spAutoFit/>
          </a:bodyPr>
          <a:lstStyle/>
          <a:p>
            <a:r>
              <a:rPr lang="en-US" sz="1100" dirty="0"/>
              <a:t>*Approved Statistics courses: AS.230.205, AS.280.345, EN.550.111, EN.550.420/430, EN.553.111/112/211/310/311, EN.553.420/430, EN.560.348 </a:t>
            </a:r>
          </a:p>
        </p:txBody>
      </p:sp>
      <p:sp>
        <p:nvSpPr>
          <p:cNvPr id="6" name="TextBox 5">
            <a:extLst>
              <a:ext uri="{FF2B5EF4-FFF2-40B4-BE49-F238E27FC236}">
                <a16:creationId xmlns:a16="http://schemas.microsoft.com/office/drawing/2014/main" id="{F0EE45C5-201D-4076-860F-6925D9587C8B}"/>
              </a:ext>
            </a:extLst>
          </p:cNvPr>
          <p:cNvSpPr txBox="1"/>
          <p:nvPr/>
        </p:nvSpPr>
        <p:spPr>
          <a:xfrm>
            <a:off x="784679" y="5794497"/>
            <a:ext cx="7574638" cy="369332"/>
          </a:xfrm>
          <a:prstGeom prst="rect">
            <a:avLst/>
          </a:prstGeom>
          <a:noFill/>
        </p:spPr>
        <p:txBody>
          <a:bodyPr wrap="none" rtlCol="0">
            <a:spAutoFit/>
          </a:bodyPr>
          <a:lstStyle/>
          <a:p>
            <a:r>
              <a:rPr lang="en-US" dirty="0">
                <a:latin typeface="Corbel" panose="020B0503020204020204" pitchFamily="34" charset="0"/>
              </a:rPr>
              <a:t>SAIS does not accept transfer courses or credits from JHU or other institutions</a:t>
            </a:r>
          </a:p>
        </p:txBody>
      </p:sp>
    </p:spTree>
    <p:extLst>
      <p:ext uri="{BB962C8B-B14F-4D97-AF65-F5344CB8AC3E}">
        <p14:creationId xmlns:p14="http://schemas.microsoft.com/office/powerpoint/2010/main" val="2154204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000"/>
            <a:lum/>
            <a:extLst>
              <a:ext uri="{28A0092B-C50C-407E-A947-70E740481C1C}">
                <a14:useLocalDpi xmlns:a14="http://schemas.microsoft.com/office/drawing/2010/main"/>
              </a:ext>
            </a:extLst>
          </a:blip>
          <a:srcRect/>
          <a:stretch>
            <a:fillRect l="-4000" r="-4000"/>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494950" y="2767106"/>
            <a:ext cx="2160701" cy="3071906"/>
          </a:xfrm>
        </p:spPr>
        <p:txBody>
          <a:bodyPr vert="horz" lIns="91440" tIns="45720" rIns="91440" bIns="45720" rtlCol="0" anchor="t">
            <a:normAutofit/>
          </a:bodyPr>
          <a:lstStyle/>
          <a:p>
            <a:pPr defTabSz="914400"/>
            <a:r>
              <a:rPr lang="en-US" sz="3200" b="1" u="sng" kern="1200" cap="small" dirty="0">
                <a:solidFill>
                  <a:srgbClr val="FFFFFF"/>
                </a:solidFill>
                <a:latin typeface="+mj-lt"/>
                <a:ea typeface="+mj-ea"/>
                <a:cs typeface="+mj-cs"/>
              </a:rPr>
              <a:t>Self-Designed Program of Study</a:t>
            </a:r>
          </a:p>
        </p:txBody>
      </p:sp>
      <p:graphicFrame>
        <p:nvGraphicFramePr>
          <p:cNvPr id="9" name="Table 8">
            <a:extLst>
              <a:ext uri="{FF2B5EF4-FFF2-40B4-BE49-F238E27FC236}">
                <a16:creationId xmlns:a16="http://schemas.microsoft.com/office/drawing/2014/main" id="{6A15107C-EC15-4ADA-9D6B-E11660F51017}"/>
              </a:ext>
            </a:extLst>
          </p:cNvPr>
          <p:cNvGraphicFramePr>
            <a:graphicFrameLocks noGrp="1"/>
          </p:cNvGraphicFramePr>
          <p:nvPr>
            <p:extLst>
              <p:ext uri="{D42A27DB-BD31-4B8C-83A1-F6EECF244321}">
                <p14:modId xmlns:p14="http://schemas.microsoft.com/office/powerpoint/2010/main" val="4232561253"/>
              </p:ext>
            </p:extLst>
          </p:nvPr>
        </p:nvGraphicFramePr>
        <p:xfrm>
          <a:off x="3228922" y="948458"/>
          <a:ext cx="5797634" cy="4405483"/>
        </p:xfrm>
        <a:graphic>
          <a:graphicData uri="http://schemas.openxmlformats.org/drawingml/2006/table">
            <a:tbl>
              <a:tblPr firstRow="1" bandRow="1">
                <a:noFill/>
                <a:tableStyleId>{5C22544A-7EE6-4342-B048-85BDC9FD1C3A}</a:tableStyleId>
              </a:tblPr>
              <a:tblGrid>
                <a:gridCol w="2898817">
                  <a:extLst>
                    <a:ext uri="{9D8B030D-6E8A-4147-A177-3AD203B41FA5}">
                      <a16:colId xmlns:a16="http://schemas.microsoft.com/office/drawing/2014/main" val="2790451157"/>
                    </a:ext>
                  </a:extLst>
                </a:gridCol>
                <a:gridCol w="2898817">
                  <a:extLst>
                    <a:ext uri="{9D8B030D-6E8A-4147-A177-3AD203B41FA5}">
                      <a16:colId xmlns:a16="http://schemas.microsoft.com/office/drawing/2014/main" val="1504376338"/>
                    </a:ext>
                  </a:extLst>
                </a:gridCol>
              </a:tblGrid>
              <a:tr h="501793">
                <a:tc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b="1" cap="small" baseline="0" dirty="0">
                          <a:solidFill>
                            <a:schemeClr val="tx1"/>
                          </a:solidFill>
                          <a:latin typeface="Corbel" panose="020B0503020204020204" pitchFamily="34" charset="0"/>
                        </a:rPr>
                        <a:t>Interdisciplinary Approach</a:t>
                      </a:r>
                    </a:p>
                  </a:txBody>
                  <a:tcPr marL="124556" marR="74734" marT="74734" marB="74734">
                    <a:lnL w="12700" cmpd="sng">
                      <a:noFill/>
                      <a:prstDash val="solid"/>
                    </a:lnL>
                    <a:lnR w="12700" cmpd="sng">
                      <a:noFill/>
                      <a:prstDash val="solid"/>
                    </a:lnR>
                    <a:lnT w="19050" cap="flat" cmpd="sng" algn="ctr">
                      <a:noFill/>
                      <a:prstDash val="solid"/>
                    </a:lnT>
                    <a:lnB w="12700" cmpd="sng">
                      <a:noFill/>
                      <a:prstDash val="solid"/>
                    </a:lnB>
                    <a:lnTlToBr w="12700" cmpd="sng">
                      <a:noFill/>
                      <a:prstDash val="solid"/>
                    </a:lnTlToBr>
                    <a:lnBlToTr w="12700" cmpd="sng">
                      <a:noFill/>
                      <a:prstDash val="solid"/>
                    </a:lnBlToTr>
                    <a:solidFill>
                      <a:schemeClr val="accent3">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cap="small" baseline="0" dirty="0">
                        <a:solidFill>
                          <a:schemeClr val="tx1"/>
                        </a:solidFill>
                        <a:latin typeface="Corbel" panose="020B0503020204020204" pitchFamily="34" charset="0"/>
                      </a:endParaRPr>
                    </a:p>
                  </a:txBody>
                  <a:tcPr marL="166075" marR="99645" marT="99645" marB="99645">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solidFill>
                      <a:schemeClr val="accent3">
                        <a:lumMod val="60000"/>
                        <a:lumOff val="40000"/>
                      </a:schemeClr>
                    </a:solidFill>
                  </a:tcPr>
                </a:tc>
                <a:extLst>
                  <a:ext uri="{0D108BD9-81ED-4DB2-BD59-A6C34878D82A}">
                    <a16:rowId xmlns:a16="http://schemas.microsoft.com/office/drawing/2014/main" val="732242520"/>
                  </a:ext>
                </a:extLst>
              </a:tr>
              <a:tr h="436569">
                <a:tc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Corbel" panose="020B0503020204020204" pitchFamily="34" charset="0"/>
                        </a:rPr>
                        <a:t>10 courses/40 credits</a:t>
                      </a:r>
                    </a:p>
                  </a:txBody>
                  <a:tcPr marL="124556" marR="74734" marT="74734" marB="74734">
                    <a:lnL w="12700" cmpd="sng">
                      <a:noFill/>
                      <a:prstDash val="solid"/>
                    </a:lnL>
                    <a:lnR w="12700" cmpd="sng">
                      <a:noFill/>
                      <a:prstDash val="solid"/>
                    </a:lnR>
                    <a:lnT w="19050" cap="flat" cmpd="sng" algn="ctr">
                      <a:noFill/>
                      <a:prstDash val="solid"/>
                    </a:lnT>
                    <a:lnB w="12700" cmpd="sng">
                      <a:noFill/>
                      <a:prstDash val="soli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solidFill>
                          <a:schemeClr val="tx1"/>
                        </a:solidFill>
                        <a:latin typeface="Corbel" panose="020B0503020204020204" pitchFamily="34" charset="0"/>
                      </a:endParaRPr>
                    </a:p>
                  </a:txBody>
                  <a:tcPr marL="166075" marR="99645" marT="99645" marB="99645">
                    <a:lnL w="12700" cmpd="sng">
                      <a:noFill/>
                      <a:prstDash val="solid"/>
                    </a:lnL>
                    <a:lnR w="12700" cmpd="sng">
                      <a:noFill/>
                      <a:prstDash val="solid"/>
                    </a:lnR>
                    <a:lnT w="19050" cap="flat" cmpd="sng" algn="ctr">
                      <a:noFill/>
                      <a:prstDash val="solid"/>
                    </a:lnT>
                    <a:lnB w="12700" cmpd="sng">
                      <a:noFill/>
                      <a:prstDash val="solid"/>
                    </a:lnB>
                    <a:noFill/>
                  </a:tcPr>
                </a:tc>
                <a:extLst>
                  <a:ext uri="{0D108BD9-81ED-4DB2-BD59-A6C34878D82A}">
                    <a16:rowId xmlns:a16="http://schemas.microsoft.com/office/drawing/2014/main" val="916089295"/>
                  </a:ext>
                </a:extLst>
              </a:tr>
              <a:tr h="450427">
                <a:tc gridSpan="2">
                  <a:txBody>
                    <a:bodyPr/>
                    <a:lstStyle/>
                    <a:p>
                      <a:pPr algn="ctr"/>
                      <a:r>
                        <a:rPr lang="en-US" sz="1800" b="1" cap="small" dirty="0">
                          <a:solidFill>
                            <a:schemeClr val="tx1"/>
                          </a:solidFill>
                          <a:latin typeface="Corbel" panose="020B0503020204020204" pitchFamily="34" charset="0"/>
                        </a:rPr>
                        <a:t>Focus Areas</a:t>
                      </a:r>
                      <a:endParaRPr lang="en-US" sz="1800" b="1" kern="1200" cap="small" dirty="0">
                        <a:solidFill>
                          <a:schemeClr val="tx1"/>
                        </a:solidFill>
                        <a:latin typeface="Corbel" panose="020B0503020204020204" pitchFamily="34" charset="0"/>
                        <a:ea typeface="+mn-ea"/>
                        <a:cs typeface="+mn-cs"/>
                      </a:endParaRPr>
                    </a:p>
                  </a:txBody>
                  <a:tcPr marL="124556" marR="64769" marT="64769" marB="64769">
                    <a:lnL w="12700" cmpd="sng">
                      <a:noFill/>
                      <a:prstDash val="solid"/>
                    </a:lnL>
                    <a:lnR w="12700" cmpd="sng">
                      <a:noFill/>
                      <a:prstDash val="solid"/>
                    </a:lnR>
                    <a:lnT w="19050" cap="flat" cmpd="sng" algn="ctr">
                      <a:noFill/>
                      <a:prstDash val="solid"/>
                    </a:lnT>
                    <a:lnB w="12700" cmpd="sng">
                      <a:noFill/>
                      <a:prstDash val="solid"/>
                    </a:lnB>
                    <a:solidFill>
                      <a:schemeClr val="accent3">
                        <a:lumMod val="60000"/>
                        <a:lumOff val="40000"/>
                      </a:schemeClr>
                    </a:solidFill>
                  </a:tcPr>
                </a:tc>
                <a:tc hMerge="1">
                  <a:txBody>
                    <a:bodyPr/>
                    <a:lstStyle/>
                    <a:p>
                      <a:endParaRPr lang="en-US"/>
                    </a:p>
                  </a:txBody>
                  <a:tcPr>
                    <a:lnL w="12700" cmpd="sng">
                      <a:noFill/>
                      <a:prstDash val="solid"/>
                    </a:lnL>
                    <a:lnR w="12700" cmpd="sng">
                      <a:noFill/>
                      <a:prstDash val="solid"/>
                    </a:lnR>
                    <a:lnT w="19050" cap="flat" cmpd="sng" algn="ctr">
                      <a:noFill/>
                      <a:prstDash val="solid"/>
                    </a:lnT>
                    <a:lnB w="12700" cmpd="sng">
                      <a:noFill/>
                      <a:prstDash val="solid"/>
                    </a:lnB>
                    <a:solidFill>
                      <a:schemeClr val="accent3">
                        <a:lumMod val="60000"/>
                        <a:lumOff val="40000"/>
                      </a:schemeClr>
                    </a:solidFill>
                  </a:tcPr>
                </a:tc>
                <a:extLst>
                  <a:ext uri="{0D108BD9-81ED-4DB2-BD59-A6C34878D82A}">
                    <a16:rowId xmlns:a16="http://schemas.microsoft.com/office/drawing/2014/main" val="3292364535"/>
                  </a:ext>
                </a:extLst>
              </a:tr>
              <a:tr h="1611539">
                <a:tc>
                  <a:txBody>
                    <a:bodyPr/>
                    <a:lstStyle/>
                    <a:p>
                      <a:pPr lvl="0"/>
                      <a:r>
                        <a:rPr lang="en-US" sz="1400" b="1" i="0" dirty="0">
                          <a:solidFill>
                            <a:schemeClr val="tx1"/>
                          </a:solidFill>
                          <a:latin typeface="Corbel" panose="020B0503020204020204" pitchFamily="34" charset="0"/>
                        </a:rPr>
                        <a:t>Functional Focus</a:t>
                      </a:r>
                      <a:r>
                        <a:rPr lang="en-US" sz="1400" b="1" i="0" baseline="0" dirty="0">
                          <a:solidFill>
                            <a:schemeClr val="tx1"/>
                          </a:solidFill>
                          <a:latin typeface="Corbel" panose="020B0503020204020204" pitchFamily="34" charset="0"/>
                        </a:rPr>
                        <a:t> Areas</a:t>
                      </a:r>
                      <a:endParaRPr lang="en-US" sz="1400" b="0" i="0" dirty="0">
                        <a:solidFill>
                          <a:schemeClr val="tx1"/>
                        </a:solidFill>
                        <a:latin typeface="Corbel" panose="020B0503020204020204" pitchFamily="34" charset="0"/>
                      </a:endParaRPr>
                    </a:p>
                    <a:p>
                      <a:pPr marL="285750" lvl="0" indent="-285750" algn="l" defTabSz="914400" rtl="0" eaLnBrk="1" latinLnBrk="0" hangingPunct="1">
                        <a:buClr>
                          <a:srgbClr val="003399"/>
                        </a:buClr>
                        <a:buFont typeface="Arial" panose="020B0604020202020204" pitchFamily="34" charset="0"/>
                        <a:buChar char="•"/>
                      </a:pPr>
                      <a:r>
                        <a:rPr lang="en-US" sz="1200" kern="1200" dirty="0">
                          <a:solidFill>
                            <a:schemeClr val="tx1"/>
                          </a:solidFill>
                          <a:latin typeface="Corbel" panose="020B0503020204020204" pitchFamily="34" charset="0"/>
                          <a:ea typeface="+mn-ea"/>
                          <a:cs typeface="+mn-cs"/>
                        </a:rPr>
                        <a:t>Development, Climate, and Sustainability</a:t>
                      </a:r>
                    </a:p>
                    <a:p>
                      <a:pPr marL="285750" lvl="0" indent="-285750" algn="l" defTabSz="914400" rtl="0" eaLnBrk="1" latinLnBrk="0" hangingPunct="1">
                        <a:buClr>
                          <a:srgbClr val="003399"/>
                        </a:buClr>
                        <a:buFont typeface="Arial" panose="020B0604020202020204" pitchFamily="34" charset="0"/>
                        <a:buChar char="•"/>
                      </a:pPr>
                      <a:r>
                        <a:rPr lang="en-US" sz="1200" kern="1200" dirty="0">
                          <a:solidFill>
                            <a:schemeClr val="tx1"/>
                          </a:solidFill>
                          <a:latin typeface="Corbel" panose="020B0503020204020204" pitchFamily="34" charset="0"/>
                          <a:ea typeface="+mn-ea"/>
                          <a:cs typeface="+mn-cs"/>
                        </a:rPr>
                        <a:t>International Economics and Finance*</a:t>
                      </a:r>
                    </a:p>
                    <a:p>
                      <a:pPr marL="285750" lvl="0" indent="-285750" algn="l" defTabSz="914400" rtl="0" eaLnBrk="1" latinLnBrk="0" hangingPunct="1">
                        <a:buClr>
                          <a:srgbClr val="003399"/>
                        </a:buClr>
                        <a:buFont typeface="Arial" panose="020B0604020202020204" pitchFamily="34" charset="0"/>
                        <a:buChar char="•"/>
                      </a:pPr>
                      <a:r>
                        <a:rPr lang="en-US" sz="1200" kern="1200" dirty="0">
                          <a:solidFill>
                            <a:schemeClr val="tx1"/>
                          </a:solidFill>
                          <a:latin typeface="Corbel" panose="020B0503020204020204" pitchFamily="34" charset="0"/>
                          <a:ea typeface="+mn-ea"/>
                          <a:cs typeface="+mn-cs"/>
                        </a:rPr>
                        <a:t>Security, Strategy, and Statecraft</a:t>
                      </a:r>
                    </a:p>
                    <a:p>
                      <a:pPr marL="285750" lvl="0" indent="-285750" algn="l" defTabSz="914400" rtl="0" eaLnBrk="1" latinLnBrk="0" hangingPunct="1">
                        <a:buClr>
                          <a:srgbClr val="003399"/>
                        </a:buClr>
                        <a:buFont typeface="Arial" panose="020B0604020202020204" pitchFamily="34" charset="0"/>
                        <a:buChar char="•"/>
                      </a:pPr>
                      <a:r>
                        <a:rPr lang="en-US" sz="1200" kern="1200" dirty="0">
                          <a:solidFill>
                            <a:schemeClr val="tx1"/>
                          </a:solidFill>
                          <a:latin typeface="Corbel" panose="020B0503020204020204" pitchFamily="34" charset="0"/>
                          <a:ea typeface="+mn-ea"/>
                          <a:cs typeface="+mn-cs"/>
                        </a:rPr>
                        <a:t>Governance, Politics, and Society</a:t>
                      </a:r>
                    </a:p>
                    <a:p>
                      <a:pPr marL="285750" lvl="0" indent="-285750" algn="l" defTabSz="914400" rtl="0" eaLnBrk="1" latinLnBrk="0" hangingPunct="1">
                        <a:buClr>
                          <a:srgbClr val="003399"/>
                        </a:buClr>
                        <a:buFont typeface="Arial" panose="020B0604020202020204" pitchFamily="34" charset="0"/>
                        <a:buChar char="•"/>
                      </a:pPr>
                      <a:r>
                        <a:rPr lang="en-US" sz="1200" kern="1200" dirty="0">
                          <a:solidFill>
                            <a:schemeClr val="tx1"/>
                          </a:solidFill>
                          <a:latin typeface="Corbel" panose="020B0503020204020204" pitchFamily="34" charset="0"/>
                          <a:ea typeface="+mn-ea"/>
                          <a:cs typeface="+mn-cs"/>
                        </a:rPr>
                        <a:t>Technology and Innovation</a:t>
                      </a:r>
                    </a:p>
                  </a:txBody>
                  <a:tcPr marL="124556" marR="64769" marT="64769" marB="64769">
                    <a:lnL w="12700" cmpd="sng">
                      <a:noFill/>
                      <a:prstDash val="solid"/>
                    </a:lnL>
                    <a:lnR w="12700" cmpd="sng">
                      <a:noFill/>
                      <a:prstDash val="solid"/>
                    </a:lnR>
                    <a:lnT w="19050" cap="flat" cmpd="sng" algn="ctr">
                      <a:noFill/>
                      <a:prstDash val="solid"/>
                    </a:lnT>
                    <a:lnB w="12700" cmpd="sng">
                      <a:noFill/>
                      <a:prstDash val="solid"/>
                    </a:lnB>
                    <a:noFill/>
                  </a:tcPr>
                </a:tc>
                <a:tc>
                  <a:txBody>
                    <a:bodyPr/>
                    <a:lstStyle/>
                    <a:p>
                      <a:r>
                        <a:rPr lang="en-US" sz="1400" b="1" i="0" dirty="0">
                          <a:solidFill>
                            <a:schemeClr val="tx1"/>
                          </a:solidFill>
                          <a:latin typeface="Corbel" panose="020B0503020204020204" pitchFamily="34" charset="0"/>
                        </a:rPr>
                        <a:t>Regional Focus Areas</a:t>
                      </a:r>
                      <a:endParaRPr lang="en-US" sz="1400" b="0" i="0" dirty="0">
                        <a:solidFill>
                          <a:schemeClr val="tx1"/>
                        </a:solidFill>
                        <a:latin typeface="Corbel" panose="020B0503020204020204" pitchFamily="34" charset="0"/>
                      </a:endParaRPr>
                    </a:p>
                    <a:p>
                      <a:pPr marL="285750" indent="-285750">
                        <a:buClr>
                          <a:srgbClr val="003399"/>
                        </a:buClr>
                        <a:buFont typeface="Arial" panose="020B0604020202020204" pitchFamily="34" charset="0"/>
                        <a:buChar char="•"/>
                      </a:pPr>
                      <a:r>
                        <a:rPr lang="en-US" sz="1200" dirty="0">
                          <a:solidFill>
                            <a:schemeClr val="tx1"/>
                          </a:solidFill>
                          <a:latin typeface="Corbel" panose="020B0503020204020204" pitchFamily="34" charset="0"/>
                        </a:rPr>
                        <a:t>Africa</a:t>
                      </a:r>
                    </a:p>
                    <a:p>
                      <a:pPr marL="285750" indent="-285750">
                        <a:buClr>
                          <a:srgbClr val="003399"/>
                        </a:buClr>
                        <a:buFont typeface="Arial" panose="020B0604020202020204" pitchFamily="34" charset="0"/>
                        <a:buChar char="•"/>
                      </a:pPr>
                      <a:r>
                        <a:rPr lang="en-US" sz="1200" dirty="0">
                          <a:solidFill>
                            <a:schemeClr val="tx1"/>
                          </a:solidFill>
                          <a:latin typeface="Corbel" panose="020B0503020204020204" pitchFamily="34" charset="0"/>
                        </a:rPr>
                        <a:t>The Americas </a:t>
                      </a:r>
                    </a:p>
                    <a:p>
                      <a:pPr marL="285750" indent="-285750">
                        <a:buClr>
                          <a:srgbClr val="003399"/>
                        </a:buClr>
                        <a:buFont typeface="Arial" panose="020B0604020202020204" pitchFamily="34" charset="0"/>
                        <a:buChar char="•"/>
                      </a:pPr>
                      <a:r>
                        <a:rPr lang="en-US" sz="1200" dirty="0">
                          <a:solidFill>
                            <a:schemeClr val="tx1"/>
                          </a:solidFill>
                          <a:latin typeface="Corbel" panose="020B0503020204020204" pitchFamily="34" charset="0"/>
                        </a:rPr>
                        <a:t>Asia </a:t>
                      </a:r>
                    </a:p>
                    <a:p>
                      <a:pPr marL="285750" indent="-285750">
                        <a:buClr>
                          <a:srgbClr val="003399"/>
                        </a:buClr>
                        <a:buFont typeface="Arial" panose="020B0604020202020204" pitchFamily="34" charset="0"/>
                        <a:buChar char="•"/>
                      </a:pPr>
                      <a:r>
                        <a:rPr lang="en-US" sz="1200" dirty="0">
                          <a:solidFill>
                            <a:schemeClr val="tx1"/>
                          </a:solidFill>
                          <a:latin typeface="Corbel" panose="020B0503020204020204" pitchFamily="34" charset="0"/>
                        </a:rPr>
                        <a:t>China </a:t>
                      </a:r>
                    </a:p>
                    <a:p>
                      <a:pPr marL="285750" indent="-285750">
                        <a:buClr>
                          <a:srgbClr val="003399"/>
                        </a:buClr>
                        <a:buFont typeface="Arial" panose="020B0604020202020204" pitchFamily="34" charset="0"/>
                        <a:buChar char="•"/>
                      </a:pPr>
                      <a:r>
                        <a:rPr lang="en-US" sz="1200" dirty="0">
                          <a:solidFill>
                            <a:schemeClr val="tx1"/>
                          </a:solidFill>
                          <a:latin typeface="Corbel" panose="020B0503020204020204" pitchFamily="34" charset="0"/>
                        </a:rPr>
                        <a:t>Europe and Eurasia</a:t>
                      </a:r>
                    </a:p>
                    <a:p>
                      <a:pPr marL="285750" indent="-285750">
                        <a:buClr>
                          <a:srgbClr val="003399"/>
                        </a:buClr>
                        <a:buFont typeface="Arial" panose="020B0604020202020204" pitchFamily="34" charset="0"/>
                        <a:buChar char="•"/>
                      </a:pPr>
                      <a:r>
                        <a:rPr lang="en-US" sz="1200" dirty="0">
                          <a:solidFill>
                            <a:schemeClr val="tx1"/>
                          </a:solidFill>
                          <a:latin typeface="Corbel" panose="020B0503020204020204" pitchFamily="34" charset="0"/>
                        </a:rPr>
                        <a:t>The Middle East </a:t>
                      </a:r>
                    </a:p>
                    <a:p>
                      <a:pPr marL="285750" indent="-285750">
                        <a:buClr>
                          <a:srgbClr val="003399"/>
                        </a:buClr>
                        <a:buFont typeface="Arial" panose="020B0604020202020204" pitchFamily="34" charset="0"/>
                        <a:buChar char="•"/>
                      </a:pPr>
                      <a:r>
                        <a:rPr lang="en-US" sz="1200" dirty="0">
                          <a:solidFill>
                            <a:schemeClr val="tx1"/>
                          </a:solidFill>
                          <a:latin typeface="Corbel" panose="020B0503020204020204" pitchFamily="34" charset="0"/>
                        </a:rPr>
                        <a:t>United States </a:t>
                      </a:r>
                    </a:p>
                  </a:txBody>
                  <a:tcPr marL="124556" marR="64769" marT="64769" marB="64769">
                    <a:lnL w="12700" cmpd="sng">
                      <a:noFill/>
                      <a:prstDash val="solid"/>
                    </a:lnL>
                    <a:lnR w="12700" cmpd="sng">
                      <a:noFill/>
                      <a:prstDash val="solid"/>
                    </a:lnR>
                    <a:lnT w="19050" cap="flat" cmpd="sng" algn="ctr">
                      <a:noFill/>
                      <a:prstDash val="solid"/>
                    </a:lnT>
                    <a:lnB w="12700" cmpd="sng">
                      <a:noFill/>
                      <a:prstDash val="solid"/>
                    </a:lnB>
                    <a:noFill/>
                  </a:tcPr>
                </a:tc>
                <a:extLst>
                  <a:ext uri="{0D108BD9-81ED-4DB2-BD59-A6C34878D82A}">
                    <a16:rowId xmlns:a16="http://schemas.microsoft.com/office/drawing/2014/main" val="191537020"/>
                  </a:ext>
                </a:extLst>
              </a:tr>
              <a:tr h="47660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small" spc="0" normalizeH="0" baseline="0" noProof="0" dirty="0">
                          <a:ln>
                            <a:noFill/>
                          </a:ln>
                          <a:solidFill>
                            <a:prstClr val="black"/>
                          </a:solidFill>
                          <a:effectLst/>
                          <a:uLnTx/>
                          <a:uFillTx/>
                          <a:latin typeface="Corbel" panose="020B0503020204020204" pitchFamily="34" charset="0"/>
                          <a:ea typeface="+mn-ea"/>
                          <a:cs typeface="+mn-cs"/>
                        </a:rPr>
                        <a:t>Expand Your Expertise</a:t>
                      </a:r>
                    </a:p>
                  </a:txBody>
                  <a:tcPr marL="124556" marR="74734" marT="74734" marB="74734">
                    <a:lnL w="12700" cmpd="sng">
                      <a:noFill/>
                      <a:prstDash val="solid"/>
                    </a:lnL>
                    <a:lnR w="12700" cmpd="sng">
                      <a:noFill/>
                      <a:prstDash val="solid"/>
                    </a:lnR>
                    <a:lnT w="19050" cap="flat" cmpd="sng" algn="ctr">
                      <a:noFill/>
                      <a:prstDash val="solid"/>
                    </a:lnT>
                    <a:lnB w="12700" cmpd="sng">
                      <a:noFill/>
                      <a:prstDash val="solid"/>
                    </a:lnB>
                    <a:solidFill>
                      <a:schemeClr val="accent3">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small" spc="0" normalizeH="0" baseline="0" noProof="0" dirty="0">
                        <a:ln>
                          <a:noFill/>
                        </a:ln>
                        <a:solidFill>
                          <a:prstClr val="black"/>
                        </a:solidFill>
                        <a:effectLst/>
                        <a:uLnTx/>
                        <a:uFillTx/>
                        <a:latin typeface="Corbel" panose="020B0503020204020204" pitchFamily="34" charset="0"/>
                        <a:ea typeface="+mn-ea"/>
                        <a:cs typeface="+mn-cs"/>
                      </a:endParaRPr>
                    </a:p>
                  </a:txBody>
                  <a:tcPr marL="166075" marR="99645" marT="99645" marB="99645">
                    <a:lnL w="12700" cmpd="sng">
                      <a:noFill/>
                      <a:prstDash val="solid"/>
                    </a:lnL>
                    <a:lnR w="12700" cmpd="sng">
                      <a:noFill/>
                      <a:prstDash val="solid"/>
                    </a:lnR>
                    <a:lnT w="19050" cap="flat" cmpd="sng" algn="ctr">
                      <a:noFill/>
                      <a:prstDash val="solid"/>
                    </a:lnT>
                    <a:lnB w="12700" cmpd="sng">
                      <a:noFill/>
                      <a:prstDash val="solid"/>
                    </a:lnB>
                    <a:solidFill>
                      <a:schemeClr val="accent3">
                        <a:lumMod val="60000"/>
                        <a:lumOff val="40000"/>
                      </a:schemeClr>
                    </a:solidFill>
                  </a:tcPr>
                </a:tc>
                <a:extLst>
                  <a:ext uri="{0D108BD9-81ED-4DB2-BD59-A6C34878D82A}">
                    <a16:rowId xmlns:a16="http://schemas.microsoft.com/office/drawing/2014/main" val="1936155050"/>
                  </a:ext>
                </a:extLst>
              </a:tr>
              <a:tr h="917028">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Corbel" panose="020B0503020204020204" pitchFamily="34" charset="0"/>
                        </a:rPr>
                        <a:t>Students must complete: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Corbel" panose="020B0503020204020204" pitchFamily="34" charset="0"/>
                        </a:rPr>
                        <a:t>at least 3 courses from 1 Functional Focus Area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latin typeface="Corbel" panose="020B0503020204020204" pitchFamily="34" charset="0"/>
                        </a:rPr>
                        <a:t>at least 3 courses from 1 Regional Focus Area</a:t>
                      </a:r>
                    </a:p>
                  </a:txBody>
                  <a:tcPr marL="124556" marR="74734" marT="74734" marB="74734">
                    <a:lnL w="12700" cmpd="sng">
                      <a:noFill/>
                      <a:prstDash val="solid"/>
                    </a:lnL>
                    <a:lnR w="12700" cmpd="sng">
                      <a:noFill/>
                      <a:prstDash val="solid"/>
                    </a:lnR>
                    <a:lnT w="19050" cap="flat" cmpd="sng" algn="ctr">
                      <a:noFill/>
                      <a:prstDash val="solid"/>
                    </a:lnT>
                    <a:lnB w="12700" cmpd="sng">
                      <a:noFill/>
                      <a:prstDash val="solid"/>
                    </a:lnB>
                    <a:noFill/>
                  </a:tcPr>
                </a:tc>
                <a:tc hMerge="1">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dirty="0">
                        <a:solidFill>
                          <a:schemeClr val="tx1"/>
                        </a:solidFill>
                        <a:latin typeface="Corbel" panose="020B0503020204020204" pitchFamily="34" charset="0"/>
                      </a:endParaRPr>
                    </a:p>
                  </a:txBody>
                  <a:tcPr marL="166075" marR="99645" marT="99645" marB="99645">
                    <a:lnL w="12700" cmpd="sng">
                      <a:noFill/>
                      <a:prstDash val="solid"/>
                    </a:lnL>
                    <a:lnR w="12700" cmpd="sng">
                      <a:noFill/>
                      <a:prstDash val="solid"/>
                    </a:lnR>
                    <a:lnT w="19050" cap="flat" cmpd="sng" algn="ctr">
                      <a:noFill/>
                      <a:prstDash val="solid"/>
                    </a:lnT>
                    <a:lnB w="12700" cmpd="sng">
                      <a:noFill/>
                      <a:prstDash val="solid"/>
                    </a:lnB>
                    <a:noFill/>
                  </a:tcPr>
                </a:tc>
                <a:extLst>
                  <a:ext uri="{0D108BD9-81ED-4DB2-BD59-A6C34878D82A}">
                    <a16:rowId xmlns:a16="http://schemas.microsoft.com/office/drawing/2014/main" val="414511129"/>
                  </a:ext>
                </a:extLst>
              </a:tr>
            </a:tbl>
          </a:graphicData>
        </a:graphic>
      </p:graphicFrame>
      <p:sp>
        <p:nvSpPr>
          <p:cNvPr id="11" name="TextBox 10">
            <a:extLst>
              <a:ext uri="{FF2B5EF4-FFF2-40B4-BE49-F238E27FC236}">
                <a16:creationId xmlns:a16="http://schemas.microsoft.com/office/drawing/2014/main" id="{56FA4E93-0F52-4CC0-A9A9-1B6867C4CF6C}"/>
              </a:ext>
            </a:extLst>
          </p:cNvPr>
          <p:cNvSpPr txBox="1"/>
          <p:nvPr/>
        </p:nvSpPr>
        <p:spPr>
          <a:xfrm>
            <a:off x="3228922" y="6391656"/>
            <a:ext cx="5572176" cy="415498"/>
          </a:xfrm>
          <a:prstGeom prst="rect">
            <a:avLst/>
          </a:prstGeom>
          <a:noFill/>
        </p:spPr>
        <p:txBody>
          <a:bodyPr wrap="square">
            <a:spAutoFit/>
          </a:bodyPr>
          <a:lstStyle/>
          <a:p>
            <a:pPr defTabSz="342900">
              <a:buClr>
                <a:srgbClr val="4A66AC">
                  <a:lumMod val="50000"/>
                </a:srgbClr>
              </a:buClr>
            </a:pPr>
            <a:r>
              <a:rPr lang="en-US" sz="1050" dirty="0">
                <a:solidFill>
                  <a:prstClr val="black"/>
                </a:solidFill>
                <a:latin typeface="Corbel" panose="020B0503020204020204" pitchFamily="34" charset="0"/>
              </a:rPr>
              <a:t>*Students who wish to pursue this focus area must complete or waiver International Economics I and II</a:t>
            </a:r>
          </a:p>
        </p:txBody>
      </p:sp>
    </p:spTree>
    <p:extLst>
      <p:ext uri="{BB962C8B-B14F-4D97-AF65-F5344CB8AC3E}">
        <p14:creationId xmlns:p14="http://schemas.microsoft.com/office/powerpoint/2010/main" val="3730938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4E4D846-3AFC-4F86-8C35-24B0542A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Maze">
            <a:extLst>
              <a:ext uri="{FF2B5EF4-FFF2-40B4-BE49-F238E27FC236}">
                <a16:creationId xmlns:a16="http://schemas.microsoft.com/office/drawing/2014/main" id="{D0A6A6BF-B3C4-4DCE-8FFD-177D9A78207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723" t="9091" r="13751"/>
          <a:stretch/>
        </p:blipFill>
        <p:spPr>
          <a:xfrm>
            <a:off x="20" y="10"/>
            <a:ext cx="6501364" cy="6857990"/>
          </a:xfrm>
          <a:prstGeom prst="rect">
            <a:avLst/>
          </a:prstGeom>
        </p:spPr>
      </p:pic>
      <p:sp>
        <p:nvSpPr>
          <p:cNvPr id="35" name="Rectangle 34">
            <a:extLst>
              <a:ext uri="{FF2B5EF4-FFF2-40B4-BE49-F238E27FC236}">
                <a16:creationId xmlns:a16="http://schemas.microsoft.com/office/drawing/2014/main" id="{284781B9-12CB-45C3-907A-9ED93FF72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826549" y="0"/>
            <a:ext cx="731745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1"/>
          <p:cNvSpPr txBox="1">
            <a:spLocks/>
          </p:cNvSpPr>
          <p:nvPr/>
        </p:nvSpPr>
        <p:spPr>
          <a:xfrm>
            <a:off x="6004354" y="-72404"/>
            <a:ext cx="3084834" cy="1124712"/>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small" spc="0" normalizeH="0" baseline="0" noProof="0" dirty="0">
                <a:ln>
                  <a:noFill/>
                </a:ln>
                <a:solidFill>
                  <a:prstClr val="black"/>
                </a:solidFill>
                <a:effectLst/>
                <a:uLnTx/>
                <a:uFillTx/>
                <a:latin typeface="Corbel" panose="020B0503020204020204" pitchFamily="34" charset="0"/>
                <a:ea typeface="+mj-ea"/>
                <a:cs typeface="+mj-cs"/>
              </a:rPr>
              <a:t>Focus Area Combinations: 3 Examples</a:t>
            </a:r>
          </a:p>
        </p:txBody>
      </p:sp>
      <p:sp>
        <p:nvSpPr>
          <p:cNvPr id="37" name="Rectangle 3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506356"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63" y="2443480"/>
            <a:ext cx="2414016"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89B40CE1-23B0-462F-8867-6A962CAAEB39}"/>
              </a:ext>
            </a:extLst>
          </p:cNvPr>
          <p:cNvSpPr txBox="1"/>
          <p:nvPr/>
        </p:nvSpPr>
        <p:spPr>
          <a:xfrm>
            <a:off x="3736605" y="1069673"/>
            <a:ext cx="5201174" cy="5580759"/>
          </a:xfrm>
          <a:prstGeom prst="rect">
            <a:avLst/>
          </a:prstGeom>
          <a:noFill/>
        </p:spPr>
        <p:txBody>
          <a:bodyPr wrap="square">
            <a:spAutoFit/>
          </a:bodyPr>
          <a:lstStyle/>
          <a:p>
            <a:pPr marL="57150" marR="0" lvl="0" indent="0" algn="l" defTabSz="914400" rtl="0" eaLnBrk="1" fontAlgn="auto" latinLnBrk="0" hangingPunct="1">
              <a:lnSpc>
                <a:spcPct val="90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International Economics and Finance+ The Americas</a:t>
            </a:r>
          </a:p>
          <a:p>
            <a:pPr marL="742950" marR="0" lvl="1" indent="-228600" algn="l" defTabSz="914400" rtl="0" eaLnBrk="1" fontAlgn="auto" latinLnBrk="0" hangingPunct="1">
              <a:lnSpc>
                <a:spcPct val="90000"/>
              </a:lnSpc>
              <a:spcBef>
                <a:spcPts val="0"/>
              </a:spcBef>
              <a:spcAft>
                <a:spcPts val="600"/>
              </a:spcAft>
              <a:buClr>
                <a:srgbClr val="003399"/>
              </a:buClr>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Economic Development</a:t>
            </a:r>
          </a:p>
          <a:p>
            <a:pPr marL="742950" marR="0" lvl="1" indent="-228600" algn="l" defTabSz="914400" rtl="0" eaLnBrk="1" fontAlgn="auto" latinLnBrk="0" hangingPunct="1">
              <a:lnSpc>
                <a:spcPct val="90000"/>
              </a:lnSpc>
              <a:spcBef>
                <a:spcPts val="0"/>
              </a:spcBef>
              <a:spcAft>
                <a:spcPts val="600"/>
              </a:spcAft>
              <a:buClr>
                <a:srgbClr val="003399"/>
              </a:buClr>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Multinational Corporate Finance</a:t>
            </a:r>
          </a:p>
          <a:p>
            <a:pPr marL="742950" marR="0" lvl="1" indent="-228600" algn="l" defTabSz="914400" rtl="0" eaLnBrk="1" fontAlgn="auto" latinLnBrk="0" hangingPunct="1">
              <a:lnSpc>
                <a:spcPct val="90000"/>
              </a:lnSpc>
              <a:spcBef>
                <a:spcPts val="0"/>
              </a:spcBef>
              <a:spcAft>
                <a:spcPts val="600"/>
              </a:spcAft>
              <a:buClr>
                <a:srgbClr val="003399"/>
              </a:buClr>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Economics of Immigration</a:t>
            </a:r>
          </a:p>
          <a:p>
            <a:pPr marL="742950" marR="0" lvl="1" indent="-228600" algn="l" defTabSz="914400" rtl="0" eaLnBrk="1" fontAlgn="auto" latinLnBrk="0" hangingPunct="1">
              <a:lnSpc>
                <a:spcPct val="90000"/>
              </a:lnSpc>
              <a:spcBef>
                <a:spcPts val="0"/>
              </a:spcBef>
              <a:spcAft>
                <a:spcPts val="600"/>
              </a:spcAft>
              <a:buClr>
                <a:srgbClr val="003399"/>
              </a:buClr>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International Political Economy of Emerging Markets</a:t>
            </a:r>
          </a:p>
          <a:p>
            <a:pPr marL="742950" marR="0" lvl="1" indent="-228600" algn="l" defTabSz="914400" rtl="0" eaLnBrk="1" fontAlgn="auto" latinLnBrk="0" hangingPunct="1">
              <a:lnSpc>
                <a:spcPct val="90000"/>
              </a:lnSpc>
              <a:spcBef>
                <a:spcPts val="0"/>
              </a:spcBef>
              <a:spcAft>
                <a:spcPts val="600"/>
              </a:spcAft>
              <a:buClr>
                <a:srgbClr val="003399"/>
              </a:buClr>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Financial Crises and Policy Dilemmas in Emerging Markets and Latin America</a:t>
            </a:r>
          </a:p>
          <a:p>
            <a:pPr marL="742950" marR="0" lvl="1" indent="-228600" algn="l" defTabSz="914400" rtl="0" eaLnBrk="1" fontAlgn="auto" latinLnBrk="0" hangingPunct="1">
              <a:lnSpc>
                <a:spcPct val="90000"/>
              </a:lnSpc>
              <a:spcBef>
                <a:spcPts val="0"/>
              </a:spcBef>
              <a:spcAft>
                <a:spcPts val="600"/>
              </a:spcAft>
              <a:buClr>
                <a:srgbClr val="003399"/>
              </a:buClr>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Understanding Modern Latin American Politics</a:t>
            </a:r>
          </a:p>
          <a:p>
            <a:pPr marL="514350" marR="0" lvl="1" indent="0" algn="l" defTabSz="914400" rtl="0" eaLnBrk="1" fontAlgn="auto" latinLnBrk="0" hangingPunct="1">
              <a:lnSpc>
                <a:spcPct val="90000"/>
              </a:lnSpc>
              <a:spcBef>
                <a:spcPts val="0"/>
              </a:spcBef>
              <a:spcAft>
                <a:spcPts val="60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57150" marR="0" lvl="0" indent="0" algn="l" defTabSz="914400" rtl="0" eaLnBrk="1" fontAlgn="auto" latinLnBrk="0" hangingPunct="1">
              <a:lnSpc>
                <a:spcPct val="90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Security, Strategy, and Statecraft + China</a:t>
            </a:r>
          </a:p>
          <a:p>
            <a:pPr marL="742950" marR="0" lvl="1" indent="-228600" algn="l" defTabSz="914400" rtl="0" eaLnBrk="1" fontAlgn="auto" latinLnBrk="0" hangingPunct="1">
              <a:lnSpc>
                <a:spcPct val="90000"/>
              </a:lnSpc>
              <a:spcBef>
                <a:spcPts val="0"/>
              </a:spcBef>
              <a:spcAft>
                <a:spcPts val="600"/>
              </a:spcAft>
              <a:buClr>
                <a:srgbClr val="003399"/>
              </a:buClr>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Strategy and Policy</a:t>
            </a:r>
          </a:p>
          <a:p>
            <a:pPr marL="742950" marR="0" lvl="1" indent="-228600" algn="l" defTabSz="914400" rtl="0" eaLnBrk="1" fontAlgn="auto" latinLnBrk="0" hangingPunct="1">
              <a:lnSpc>
                <a:spcPct val="90000"/>
              </a:lnSpc>
              <a:spcBef>
                <a:spcPts val="0"/>
              </a:spcBef>
              <a:spcAft>
                <a:spcPts val="600"/>
              </a:spcAft>
              <a:buClr>
                <a:srgbClr val="003399"/>
              </a:buClr>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Kissinger Seminar: History, Strategy, and American Statecraft</a:t>
            </a:r>
          </a:p>
          <a:p>
            <a:pPr marL="742950" marR="0" lvl="1" indent="-228600" algn="l" defTabSz="914400" rtl="0" eaLnBrk="1" fontAlgn="auto" latinLnBrk="0" hangingPunct="1">
              <a:lnSpc>
                <a:spcPct val="90000"/>
              </a:lnSpc>
              <a:spcBef>
                <a:spcPts val="0"/>
              </a:spcBef>
              <a:spcAft>
                <a:spcPts val="600"/>
              </a:spcAft>
              <a:buClr>
                <a:srgbClr val="003399"/>
              </a:buClr>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American Intelligence: Role and Practice</a:t>
            </a:r>
          </a:p>
          <a:p>
            <a:pPr marL="742950" marR="0" lvl="1" indent="-228600" algn="l" defTabSz="914400" rtl="0" eaLnBrk="1" fontAlgn="auto" latinLnBrk="0" hangingPunct="1">
              <a:lnSpc>
                <a:spcPct val="90000"/>
              </a:lnSpc>
              <a:spcBef>
                <a:spcPts val="0"/>
              </a:spcBef>
              <a:spcAft>
                <a:spcPts val="600"/>
              </a:spcAft>
              <a:buClr>
                <a:srgbClr val="003399"/>
              </a:buClr>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China's National Security Perspectives</a:t>
            </a:r>
          </a:p>
          <a:p>
            <a:pPr marL="742950" marR="0" lvl="1" indent="-228600" algn="l" defTabSz="914400" rtl="0" eaLnBrk="1" fontAlgn="auto" latinLnBrk="0" hangingPunct="1">
              <a:lnSpc>
                <a:spcPct val="90000"/>
              </a:lnSpc>
              <a:spcBef>
                <a:spcPts val="0"/>
              </a:spcBef>
              <a:spcAft>
                <a:spcPts val="600"/>
              </a:spcAft>
              <a:buClr>
                <a:srgbClr val="003399"/>
              </a:buClr>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Chinese Foreign Policy</a:t>
            </a:r>
          </a:p>
          <a:p>
            <a:pPr marL="742950" marR="0" lvl="1" indent="-228600" algn="l" defTabSz="914400" rtl="0" eaLnBrk="1" fontAlgn="auto" latinLnBrk="0" hangingPunct="1">
              <a:lnSpc>
                <a:spcPct val="90000"/>
              </a:lnSpc>
              <a:spcBef>
                <a:spcPts val="0"/>
              </a:spcBef>
              <a:spcAft>
                <a:spcPts val="600"/>
              </a:spcAft>
              <a:buClr>
                <a:srgbClr val="003399"/>
              </a:buClr>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Asian Maritime Interests and Strategies</a:t>
            </a:r>
          </a:p>
          <a:p>
            <a:pPr marL="742950" marR="0" lvl="1" indent="-228600" algn="l" defTabSz="914400" rtl="0" eaLnBrk="1" fontAlgn="auto" latinLnBrk="0" hangingPunct="1">
              <a:lnSpc>
                <a:spcPct val="90000"/>
              </a:lnSpc>
              <a:spcBef>
                <a:spcPts val="0"/>
              </a:spcBef>
              <a:spcAft>
                <a:spcPts val="600"/>
              </a:spcAft>
              <a:buClr>
                <a:srgbClr val="003399"/>
              </a:buClr>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57150" marR="0" lvl="0" indent="0" algn="l" defTabSz="914400" rtl="0" eaLnBrk="1" fontAlgn="auto" latinLnBrk="0" hangingPunct="1">
              <a:lnSpc>
                <a:spcPct val="90000"/>
              </a:lnSpc>
              <a:spcBef>
                <a:spcPts val="0"/>
              </a:spcBef>
              <a:spcAft>
                <a:spcPts val="600"/>
              </a:spcAft>
              <a:buClr>
                <a:srgbClr val="003399"/>
              </a:buClr>
              <a:buSzTx/>
              <a:buFontTx/>
              <a:buNone/>
              <a:tabLst/>
              <a:defRPr/>
            </a:pPr>
            <a:r>
              <a:rPr kumimoji="0" lang="en-US" sz="16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Development, Climate, and Sustainability + Africa</a:t>
            </a:r>
          </a:p>
          <a:p>
            <a:pPr marL="742950" marR="0" lvl="1" indent="-228600" algn="l" defTabSz="914400" rtl="0" eaLnBrk="1" fontAlgn="auto" latinLnBrk="0" hangingPunct="1">
              <a:lnSpc>
                <a:spcPct val="90000"/>
              </a:lnSpc>
              <a:spcBef>
                <a:spcPts val="0"/>
              </a:spcBef>
              <a:spcAft>
                <a:spcPts val="600"/>
              </a:spcAft>
              <a:buClr>
                <a:srgbClr val="003399"/>
              </a:buClr>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Renewable and Distributed Energy Policy</a:t>
            </a:r>
          </a:p>
          <a:p>
            <a:pPr marL="742950" marR="0" lvl="1" indent="-228600" algn="l" defTabSz="914400" rtl="0" eaLnBrk="1" fontAlgn="auto" latinLnBrk="0" hangingPunct="1">
              <a:lnSpc>
                <a:spcPct val="90000"/>
              </a:lnSpc>
              <a:spcBef>
                <a:spcPts val="0"/>
              </a:spcBef>
              <a:spcAft>
                <a:spcPts val="600"/>
              </a:spcAft>
              <a:buClr>
                <a:srgbClr val="003399"/>
              </a:buClr>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Climate Change, Science Economics, and Politics</a:t>
            </a:r>
          </a:p>
          <a:p>
            <a:pPr marL="742950" marR="0" lvl="1" indent="-228600" algn="l" defTabSz="914400" rtl="0" eaLnBrk="1" fontAlgn="auto" latinLnBrk="0" hangingPunct="1">
              <a:lnSpc>
                <a:spcPct val="90000"/>
              </a:lnSpc>
              <a:spcBef>
                <a:spcPts val="0"/>
              </a:spcBef>
              <a:spcAft>
                <a:spcPts val="600"/>
              </a:spcAft>
              <a:buClr>
                <a:srgbClr val="003399"/>
              </a:buClr>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Geopolitics of Energy</a:t>
            </a:r>
          </a:p>
          <a:p>
            <a:pPr marL="742950" marR="0" lvl="1" indent="-228600" algn="l" defTabSz="914400" rtl="0" eaLnBrk="1" fontAlgn="auto" latinLnBrk="0" hangingPunct="1">
              <a:lnSpc>
                <a:spcPct val="90000"/>
              </a:lnSpc>
              <a:spcBef>
                <a:spcPts val="0"/>
              </a:spcBef>
              <a:spcAft>
                <a:spcPts val="600"/>
              </a:spcAft>
              <a:buClr>
                <a:srgbClr val="003399"/>
              </a:buClr>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Political Economy of African Development</a:t>
            </a:r>
          </a:p>
          <a:p>
            <a:pPr marL="742950" marR="0" lvl="1" indent="-228600" algn="l" defTabSz="914400" rtl="0" eaLnBrk="1" fontAlgn="auto" latinLnBrk="0" hangingPunct="1">
              <a:lnSpc>
                <a:spcPct val="90000"/>
              </a:lnSpc>
              <a:spcBef>
                <a:spcPts val="0"/>
              </a:spcBef>
              <a:spcAft>
                <a:spcPts val="600"/>
              </a:spcAft>
              <a:buClr>
                <a:srgbClr val="003399"/>
              </a:buClr>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Energy, Politics, and Development in Africa</a:t>
            </a:r>
          </a:p>
          <a:p>
            <a:pPr marL="742950" marR="0" lvl="1" indent="-228600" algn="l" defTabSz="914400" rtl="0" eaLnBrk="1" fontAlgn="auto" latinLnBrk="0" hangingPunct="1">
              <a:lnSpc>
                <a:spcPct val="90000"/>
              </a:lnSpc>
              <a:spcBef>
                <a:spcPts val="0"/>
              </a:spcBef>
              <a:spcAft>
                <a:spcPts val="600"/>
              </a:spcAft>
              <a:buClr>
                <a:srgbClr val="003399"/>
              </a:buClr>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Contemporary African Politics</a:t>
            </a:r>
          </a:p>
          <a:p>
            <a:pPr marL="285750" marR="0" lvl="0" indent="-228600" algn="l" defTabSz="914400" rtl="0" eaLnBrk="1" fontAlgn="auto" latinLnBrk="0" hangingPunct="1">
              <a:lnSpc>
                <a:spcPct val="90000"/>
              </a:lnSpc>
              <a:spcBef>
                <a:spcPts val="0"/>
              </a:spcBef>
              <a:spcAft>
                <a:spcPts val="600"/>
              </a:spcAft>
              <a:buClr>
                <a:srgbClr val="003399"/>
              </a:buClr>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3686636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189F9E835A874AB8E1CEB29BDF6764" ma:contentTypeVersion="18" ma:contentTypeDescription="Create a new document." ma:contentTypeScope="" ma:versionID="4bd40bf8e5d7baaf10923a580d7abc44">
  <xsd:schema xmlns:xsd="http://www.w3.org/2001/XMLSchema" xmlns:xs="http://www.w3.org/2001/XMLSchema" xmlns:p="http://schemas.microsoft.com/office/2006/metadata/properties" xmlns:ns3="b87852b5-8c90-4189-b310-d05fd62949ff" xmlns:ns4="f3915600-e726-4b8f-a4b3-5c7e43e9b110" targetNamespace="http://schemas.microsoft.com/office/2006/metadata/properties" ma:root="true" ma:fieldsID="f70120999e719eed1a768f1445c49243" ns3:_="" ns4:_="">
    <xsd:import namespace="b87852b5-8c90-4189-b310-d05fd62949ff"/>
    <xsd:import namespace="f3915600-e726-4b8f-a4b3-5c7e43e9b11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7852b5-8c90-4189-b310-d05fd62949f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915600-e726-4b8f-a4b3-5c7e43e9b11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3915600-e726-4b8f-a4b3-5c7e43e9b110" xsi:nil="true"/>
  </documentManagement>
</p:properties>
</file>

<file path=customXml/itemProps1.xml><?xml version="1.0" encoding="utf-8"?>
<ds:datastoreItem xmlns:ds="http://schemas.openxmlformats.org/officeDocument/2006/customXml" ds:itemID="{46C59124-C9FC-4398-AF9C-6E3FE32CE2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7852b5-8c90-4189-b310-d05fd62949ff"/>
    <ds:schemaRef ds:uri="f3915600-e726-4b8f-a4b3-5c7e43e9b1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EC3A71-AEED-4CC6-8B23-EF4D4BD27DBA}">
  <ds:schemaRefs>
    <ds:schemaRef ds:uri="http://schemas.microsoft.com/sharepoint/v3/contenttype/forms"/>
  </ds:schemaRefs>
</ds:datastoreItem>
</file>

<file path=customXml/itemProps3.xml><?xml version="1.0" encoding="utf-8"?>
<ds:datastoreItem xmlns:ds="http://schemas.openxmlformats.org/officeDocument/2006/customXml" ds:itemID="{D6391612-6057-483A-AFEC-B3BF7F11560E}">
  <ds:schemaRefs>
    <ds:schemaRef ds:uri="http://schemas.microsoft.com/office/2006/metadata/properties"/>
    <ds:schemaRef ds:uri="http://schemas.microsoft.com/office/2006/documentManagement/types"/>
    <ds:schemaRef ds:uri="b87852b5-8c90-4189-b310-d05fd62949ff"/>
    <ds:schemaRef ds:uri="http://purl.org/dc/elements/1.1/"/>
    <ds:schemaRef ds:uri="http://schemas.microsoft.com/office/infopath/2007/PartnerControls"/>
    <ds:schemaRef ds:uri="f3915600-e726-4b8f-a4b3-5c7e43e9b110"/>
    <ds:schemaRef ds:uri="http://purl.org/dc/dcmitype/"/>
    <ds:schemaRef ds:uri="http://www.w3.org/XML/1998/namespac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4487</TotalTime>
  <Words>1761</Words>
  <Application>Microsoft Office PowerPoint</Application>
  <PresentationFormat>On-screen Show (4:3)</PresentationFormat>
  <Paragraphs>320</Paragraphs>
  <Slides>20</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Corbel</vt:lpstr>
      <vt:lpstr>Office Theme</vt:lpstr>
      <vt:lpstr>1_Office Theme</vt:lpstr>
      <vt:lpstr>PowerPoint Presentation</vt:lpstr>
      <vt:lpstr>Office of Academic Advising</vt:lpstr>
      <vt:lpstr>Degree Overview</vt:lpstr>
      <vt:lpstr>Degree Sequence</vt:lpstr>
      <vt:lpstr>Curriculum Overview</vt:lpstr>
      <vt:lpstr>Core Curriculum</vt:lpstr>
      <vt:lpstr>Outright Waivers</vt:lpstr>
      <vt:lpstr>Self-Designed Program of Study</vt:lpstr>
      <vt:lpstr>PowerPoint Presentation</vt:lpstr>
      <vt:lpstr>Sample 2 Year Plan</vt:lpstr>
      <vt:lpstr>Public Course Search</vt:lpstr>
      <vt:lpstr>Faculty Directory</vt:lpstr>
      <vt:lpstr>Language Proficiency</vt:lpstr>
      <vt:lpstr>Language Courses</vt:lpstr>
      <vt:lpstr>Experiential Learning</vt:lpstr>
      <vt:lpstr>Sample Capstone Courses in 2022-2023</vt:lpstr>
      <vt:lpstr>Semester Exchange</vt:lpstr>
      <vt:lpstr>Summer Preparation</vt:lpstr>
      <vt:lpstr>Learn More</vt:lpstr>
      <vt:lpstr>Transitioning to SAIS – What to Expect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McEntee</dc:creator>
  <cp:lastModifiedBy>Kate Bruffett</cp:lastModifiedBy>
  <cp:revision>62</cp:revision>
  <dcterms:created xsi:type="dcterms:W3CDTF">2023-01-23T18:41:27Z</dcterms:created>
  <dcterms:modified xsi:type="dcterms:W3CDTF">2024-04-12T19:15:34Z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0x01010097189F9E835A874AB8E1CEB29BDF6764</vt:lpwstr>
  </property>
</Properties>
</file>