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350" r:id="rId2"/>
    <p:sldId id="360" r:id="rId3"/>
    <p:sldId id="351" r:id="rId4"/>
    <p:sldId id="352" r:id="rId5"/>
    <p:sldId id="353" r:id="rId6"/>
    <p:sldId id="354" r:id="rId7"/>
    <p:sldId id="355" r:id="rId8"/>
    <p:sldId id="356" r:id="rId9"/>
    <p:sldId id="357" r:id="rId10"/>
    <p:sldId id="358"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0598" autoAdjust="0"/>
  </p:normalViewPr>
  <p:slideViewPr>
    <p:cSldViewPr>
      <p:cViewPr varScale="1">
        <p:scale>
          <a:sx n="109" d="100"/>
          <a:sy n="109" d="100"/>
        </p:scale>
        <p:origin x="1956"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800" cy="464820"/>
          </a:xfrm>
          <a:prstGeom prst="rect">
            <a:avLst/>
          </a:prstGeom>
        </p:spPr>
        <p:txBody>
          <a:bodyPr vert="horz" lIns="92431" tIns="46215" rIns="92431" bIns="46215" rtlCol="0"/>
          <a:lstStyle>
            <a:lvl1pPr algn="l">
              <a:defRPr sz="1100"/>
            </a:lvl1pPr>
          </a:lstStyle>
          <a:p>
            <a:endParaRPr lang="en-US"/>
          </a:p>
        </p:txBody>
      </p:sp>
      <p:sp>
        <p:nvSpPr>
          <p:cNvPr id="3" name="Date Placeholder 2"/>
          <p:cNvSpPr>
            <a:spLocks noGrp="1"/>
          </p:cNvSpPr>
          <p:nvPr>
            <p:ph type="dt" idx="1"/>
          </p:nvPr>
        </p:nvSpPr>
        <p:spPr>
          <a:xfrm>
            <a:off x="3884615" y="0"/>
            <a:ext cx="2971800" cy="464820"/>
          </a:xfrm>
          <a:prstGeom prst="rect">
            <a:avLst/>
          </a:prstGeom>
        </p:spPr>
        <p:txBody>
          <a:bodyPr vert="horz" lIns="92431" tIns="46215" rIns="92431" bIns="46215" rtlCol="0"/>
          <a:lstStyle>
            <a:lvl1pPr algn="r">
              <a:defRPr sz="1100"/>
            </a:lvl1pPr>
          </a:lstStyle>
          <a:p>
            <a:fld id="{B0B574B8-88AD-4888-A32E-156D8E9C9700}" type="datetimeFigureOut">
              <a:rPr lang="en-US" smtClean="0"/>
              <a:t>9/17/2021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31" tIns="46215" rIns="92431" bIns="462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31" tIns="46215" rIns="92431" bIns="462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66"/>
            <a:ext cx="2971800" cy="464820"/>
          </a:xfrm>
          <a:prstGeom prst="rect">
            <a:avLst/>
          </a:prstGeom>
        </p:spPr>
        <p:txBody>
          <a:bodyPr vert="horz" lIns="92431" tIns="46215" rIns="92431" bIns="46215" rtlCol="0" anchor="b"/>
          <a:lstStyle>
            <a:lvl1pPr algn="l">
              <a:defRPr sz="1100"/>
            </a:lvl1pPr>
          </a:lstStyle>
          <a:p>
            <a:endParaRPr lang="en-US"/>
          </a:p>
        </p:txBody>
      </p:sp>
      <p:sp>
        <p:nvSpPr>
          <p:cNvPr id="7" name="Slide Number Placeholder 6"/>
          <p:cNvSpPr>
            <a:spLocks noGrp="1"/>
          </p:cNvSpPr>
          <p:nvPr>
            <p:ph type="sldNum" sz="quarter" idx="5"/>
          </p:nvPr>
        </p:nvSpPr>
        <p:spPr>
          <a:xfrm>
            <a:off x="3884615" y="8829966"/>
            <a:ext cx="2971800" cy="464820"/>
          </a:xfrm>
          <a:prstGeom prst="rect">
            <a:avLst/>
          </a:prstGeom>
        </p:spPr>
        <p:txBody>
          <a:bodyPr vert="horz" lIns="92431" tIns="46215" rIns="92431" bIns="46215" rtlCol="0" anchor="b"/>
          <a:lstStyle>
            <a:lvl1pPr algn="r">
              <a:defRPr sz="1100"/>
            </a:lvl1pPr>
          </a:lstStyle>
          <a:p>
            <a:fld id="{2BC309B7-D3DB-4F22-A34B-3EE641DBCC91}" type="slidenum">
              <a:rPr lang="en-US" smtClean="0"/>
              <a:t>‹#›</a:t>
            </a:fld>
            <a:endParaRPr lang="en-US"/>
          </a:p>
        </p:txBody>
      </p:sp>
    </p:spTree>
    <p:extLst>
      <p:ext uri="{BB962C8B-B14F-4D97-AF65-F5344CB8AC3E}">
        <p14:creationId xmlns:p14="http://schemas.microsoft.com/office/powerpoint/2010/main" val="1287602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1</a:t>
            </a:fld>
            <a:endParaRPr lang="en-US"/>
          </a:p>
        </p:txBody>
      </p:sp>
    </p:spTree>
    <p:extLst>
      <p:ext uri="{BB962C8B-B14F-4D97-AF65-F5344CB8AC3E}">
        <p14:creationId xmlns:p14="http://schemas.microsoft.com/office/powerpoint/2010/main" val="198711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10</a:t>
            </a:fld>
            <a:endParaRPr lang="en-US"/>
          </a:p>
        </p:txBody>
      </p:sp>
    </p:spTree>
    <p:extLst>
      <p:ext uri="{BB962C8B-B14F-4D97-AF65-F5344CB8AC3E}">
        <p14:creationId xmlns:p14="http://schemas.microsoft.com/office/powerpoint/2010/main" val="324632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2</a:t>
            </a:fld>
            <a:endParaRPr lang="en-US"/>
          </a:p>
        </p:txBody>
      </p:sp>
    </p:spTree>
    <p:extLst>
      <p:ext uri="{BB962C8B-B14F-4D97-AF65-F5344CB8AC3E}">
        <p14:creationId xmlns:p14="http://schemas.microsoft.com/office/powerpoint/2010/main" val="215105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3</a:t>
            </a:fld>
            <a:endParaRPr lang="en-US"/>
          </a:p>
        </p:txBody>
      </p:sp>
    </p:spTree>
    <p:extLst>
      <p:ext uri="{BB962C8B-B14F-4D97-AF65-F5344CB8AC3E}">
        <p14:creationId xmlns:p14="http://schemas.microsoft.com/office/powerpoint/2010/main" val="33160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4</a:t>
            </a:fld>
            <a:endParaRPr lang="en-US"/>
          </a:p>
        </p:txBody>
      </p:sp>
    </p:spTree>
    <p:extLst>
      <p:ext uri="{BB962C8B-B14F-4D97-AF65-F5344CB8AC3E}">
        <p14:creationId xmlns:p14="http://schemas.microsoft.com/office/powerpoint/2010/main" val="321110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5</a:t>
            </a:fld>
            <a:endParaRPr lang="en-US"/>
          </a:p>
        </p:txBody>
      </p:sp>
    </p:spTree>
    <p:extLst>
      <p:ext uri="{BB962C8B-B14F-4D97-AF65-F5344CB8AC3E}">
        <p14:creationId xmlns:p14="http://schemas.microsoft.com/office/powerpoint/2010/main" val="159015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6</a:t>
            </a:fld>
            <a:endParaRPr lang="en-US"/>
          </a:p>
        </p:txBody>
      </p:sp>
    </p:spTree>
    <p:extLst>
      <p:ext uri="{BB962C8B-B14F-4D97-AF65-F5344CB8AC3E}">
        <p14:creationId xmlns:p14="http://schemas.microsoft.com/office/powerpoint/2010/main" val="360467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7</a:t>
            </a:fld>
            <a:endParaRPr lang="en-US"/>
          </a:p>
        </p:txBody>
      </p:sp>
    </p:spTree>
    <p:extLst>
      <p:ext uri="{BB962C8B-B14F-4D97-AF65-F5344CB8AC3E}">
        <p14:creationId xmlns:p14="http://schemas.microsoft.com/office/powerpoint/2010/main" val="45976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8</a:t>
            </a:fld>
            <a:endParaRPr lang="en-US"/>
          </a:p>
        </p:txBody>
      </p:sp>
    </p:spTree>
    <p:extLst>
      <p:ext uri="{BB962C8B-B14F-4D97-AF65-F5344CB8AC3E}">
        <p14:creationId xmlns:p14="http://schemas.microsoft.com/office/powerpoint/2010/main" val="427664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09B7-D3DB-4F22-A34B-3EE641DBCC91}" type="slidenum">
              <a:rPr lang="en-US" smtClean="0"/>
              <a:t>9</a:t>
            </a:fld>
            <a:endParaRPr lang="en-US"/>
          </a:p>
        </p:txBody>
      </p:sp>
    </p:spTree>
    <p:extLst>
      <p:ext uri="{BB962C8B-B14F-4D97-AF65-F5344CB8AC3E}">
        <p14:creationId xmlns:p14="http://schemas.microsoft.com/office/powerpoint/2010/main" val="360947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277756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346480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213903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“Train to Lead”</a:t>
            </a:r>
            <a:endParaRPr lang="en-US" dirty="0"/>
          </a:p>
        </p:txBody>
      </p:sp>
      <p:sp>
        <p:nvSpPr>
          <p:cNvPr id="7"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b="1">
                <a:solidFill>
                  <a:schemeClr val="bg1"/>
                </a:solidFill>
              </a:defRPr>
            </a:lvl1pPr>
          </a:lstStyle>
          <a:p>
            <a:fld id="{0D848FE5-B67B-4125-B385-7096B3EECD98}" type="slidenum">
              <a:rPr lang="en-US" smtClean="0"/>
              <a:pPr/>
              <a:t>‹#›</a:t>
            </a:fld>
            <a:endParaRPr lang="en-US"/>
          </a:p>
        </p:txBody>
      </p:sp>
    </p:spTree>
    <p:extLst>
      <p:ext uri="{BB962C8B-B14F-4D97-AF65-F5344CB8AC3E}">
        <p14:creationId xmlns:p14="http://schemas.microsoft.com/office/powerpoint/2010/main" val="14735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“Train to Lead”</a:t>
            </a:r>
          </a:p>
        </p:txBody>
      </p:sp>
      <p:sp>
        <p:nvSpPr>
          <p:cNvPr id="5" name="Footer Placeholder 4"/>
          <p:cNvSpPr>
            <a:spLocks noGrp="1"/>
          </p:cNvSpPr>
          <p:nvPr>
            <p:ph type="ftr" sz="quarter" idx="11"/>
          </p:nvPr>
        </p:nvSpPr>
        <p:spPr/>
        <p:txBody>
          <a:bodyPr/>
          <a:lstStyle/>
          <a:p>
            <a:r>
              <a:rPr lang="en-US"/>
              <a:t>“Train To Lead”                    </a:t>
            </a:r>
          </a:p>
        </p:txBody>
      </p:sp>
      <p:sp>
        <p:nvSpPr>
          <p:cNvPr id="6" name="Slide Number Placeholder 5"/>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296973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“Train to Lead”</a:t>
            </a:r>
          </a:p>
        </p:txBody>
      </p:sp>
      <p:sp>
        <p:nvSpPr>
          <p:cNvPr id="6" name="Footer Placeholder 5"/>
          <p:cNvSpPr>
            <a:spLocks noGrp="1"/>
          </p:cNvSpPr>
          <p:nvPr>
            <p:ph type="ftr" sz="quarter" idx="11"/>
          </p:nvPr>
        </p:nvSpPr>
        <p:spPr/>
        <p:txBody>
          <a:bodyPr/>
          <a:lstStyle/>
          <a:p>
            <a:r>
              <a:rPr lang="en-US"/>
              <a:t>“Train To Lead”                    </a:t>
            </a:r>
          </a:p>
        </p:txBody>
      </p:sp>
      <p:sp>
        <p:nvSpPr>
          <p:cNvPr id="7" name="Slide Number Placeholder 6"/>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48990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“Train to Lead”</a:t>
            </a:r>
          </a:p>
        </p:txBody>
      </p:sp>
      <p:sp>
        <p:nvSpPr>
          <p:cNvPr id="8" name="Footer Placeholder 7"/>
          <p:cNvSpPr>
            <a:spLocks noGrp="1"/>
          </p:cNvSpPr>
          <p:nvPr>
            <p:ph type="ftr" sz="quarter" idx="11"/>
          </p:nvPr>
        </p:nvSpPr>
        <p:spPr/>
        <p:txBody>
          <a:bodyPr/>
          <a:lstStyle/>
          <a:p>
            <a:r>
              <a:rPr lang="en-US"/>
              <a:t>“Train To Lead”                    </a:t>
            </a:r>
          </a:p>
        </p:txBody>
      </p:sp>
      <p:sp>
        <p:nvSpPr>
          <p:cNvPr id="9" name="Slide Number Placeholder 8"/>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328472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“Train to Lead”</a:t>
            </a:r>
          </a:p>
        </p:txBody>
      </p:sp>
      <p:sp>
        <p:nvSpPr>
          <p:cNvPr id="4" name="Footer Placeholder 3"/>
          <p:cNvSpPr>
            <a:spLocks noGrp="1"/>
          </p:cNvSpPr>
          <p:nvPr>
            <p:ph type="ftr" sz="quarter" idx="11"/>
          </p:nvPr>
        </p:nvSpPr>
        <p:spPr/>
        <p:txBody>
          <a:bodyPr/>
          <a:lstStyle/>
          <a:p>
            <a:r>
              <a:rPr lang="en-US"/>
              <a:t>“Train To Lead”                    </a:t>
            </a:r>
          </a:p>
        </p:txBody>
      </p:sp>
      <p:sp>
        <p:nvSpPr>
          <p:cNvPr id="5" name="Slide Number Placeholder 4"/>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131648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“Train to Lead”</a:t>
            </a:r>
          </a:p>
        </p:txBody>
      </p:sp>
      <p:sp>
        <p:nvSpPr>
          <p:cNvPr id="3" name="Footer Placeholder 2"/>
          <p:cNvSpPr>
            <a:spLocks noGrp="1"/>
          </p:cNvSpPr>
          <p:nvPr>
            <p:ph type="ftr" sz="quarter" idx="11"/>
          </p:nvPr>
        </p:nvSpPr>
        <p:spPr/>
        <p:txBody>
          <a:bodyPr/>
          <a:lstStyle/>
          <a:p>
            <a:r>
              <a:rPr lang="en-US"/>
              <a:t>“Train To Lead”                    </a:t>
            </a:r>
          </a:p>
        </p:txBody>
      </p:sp>
      <p:sp>
        <p:nvSpPr>
          <p:cNvPr id="4" name="Slide Number Placeholder 3"/>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69238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“Train to Lead”</a:t>
            </a:r>
          </a:p>
        </p:txBody>
      </p:sp>
      <p:sp>
        <p:nvSpPr>
          <p:cNvPr id="6" name="Footer Placeholder 5"/>
          <p:cNvSpPr>
            <a:spLocks noGrp="1"/>
          </p:cNvSpPr>
          <p:nvPr>
            <p:ph type="ftr" sz="quarter" idx="11"/>
          </p:nvPr>
        </p:nvSpPr>
        <p:spPr/>
        <p:txBody>
          <a:bodyPr/>
          <a:lstStyle/>
          <a:p>
            <a:r>
              <a:rPr lang="en-US"/>
              <a:t>“Train To Lead”                    </a:t>
            </a:r>
          </a:p>
        </p:txBody>
      </p:sp>
      <p:sp>
        <p:nvSpPr>
          <p:cNvPr id="7" name="Slide Number Placeholder 6"/>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345186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“Train to Lead”</a:t>
            </a:r>
          </a:p>
        </p:txBody>
      </p:sp>
      <p:sp>
        <p:nvSpPr>
          <p:cNvPr id="6" name="Footer Placeholder 5"/>
          <p:cNvSpPr>
            <a:spLocks noGrp="1"/>
          </p:cNvSpPr>
          <p:nvPr>
            <p:ph type="ftr" sz="quarter" idx="11"/>
          </p:nvPr>
        </p:nvSpPr>
        <p:spPr/>
        <p:txBody>
          <a:bodyPr/>
          <a:lstStyle/>
          <a:p>
            <a:r>
              <a:rPr lang="en-US"/>
              <a:t>“Train To Lead”                    </a:t>
            </a:r>
          </a:p>
        </p:txBody>
      </p:sp>
      <p:sp>
        <p:nvSpPr>
          <p:cNvPr id="7" name="Slide Number Placeholder 6"/>
          <p:cNvSpPr>
            <a:spLocks noGrp="1"/>
          </p:cNvSpPr>
          <p:nvPr>
            <p:ph type="sldNum" sz="quarter" idx="12"/>
          </p:nvPr>
        </p:nvSpPr>
        <p:spPr/>
        <p:txBody>
          <a:bodyPr/>
          <a:lstStyle/>
          <a:p>
            <a:fld id="{0D848FE5-B67B-4125-B385-7096B3EECD98}" type="slidenum">
              <a:rPr lang="en-US" smtClean="0"/>
              <a:t>‹#›</a:t>
            </a:fld>
            <a:endParaRPr lang="en-US"/>
          </a:p>
        </p:txBody>
      </p:sp>
    </p:spTree>
    <p:extLst>
      <p:ext uri="{BB962C8B-B14F-4D97-AF65-F5344CB8AC3E}">
        <p14:creationId xmlns:p14="http://schemas.microsoft.com/office/powerpoint/2010/main" val="404386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“Train to Lead”</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 To Lead”                    </a:t>
            </a: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b="1">
                <a:solidFill>
                  <a:schemeClr val="bg1"/>
                </a:solidFill>
              </a:defRPr>
            </a:lvl1pPr>
          </a:lstStyle>
          <a:p>
            <a:fld id="{0D848FE5-B67B-4125-B385-7096B3EECD98}" type="slidenum">
              <a:rPr lang="en-US" smtClean="0"/>
              <a:pPr/>
              <a:t>‹#›</a:t>
            </a:fld>
            <a:endParaRPr lang="en-US"/>
          </a:p>
        </p:txBody>
      </p:sp>
    </p:spTree>
    <p:extLst>
      <p:ext uri="{BB962C8B-B14F-4D97-AF65-F5344CB8AC3E}">
        <p14:creationId xmlns:p14="http://schemas.microsoft.com/office/powerpoint/2010/main" val="220389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248400"/>
            <a:ext cx="9144000" cy="0"/>
          </a:xfrm>
          <a:prstGeom prst="line">
            <a:avLst/>
          </a:prstGeom>
          <a:ln w="190500">
            <a:gradFill>
              <a:gsLst>
                <a:gs pos="0">
                  <a:srgbClr val="FFFF00"/>
                </a:gs>
                <a:gs pos="50000">
                  <a:schemeClr val="tx1"/>
                </a:gs>
                <a:gs pos="100000">
                  <a:schemeClr val="accent3">
                    <a:lumMod val="75000"/>
                  </a:schemeClr>
                </a:gs>
              </a:gsLst>
              <a:lin ang="5400000" scaled="0"/>
            </a:grad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8" name="TextBox 7"/>
          <p:cNvSpPr txBox="1"/>
          <p:nvPr/>
        </p:nvSpPr>
        <p:spPr>
          <a:xfrm>
            <a:off x="3657600" y="6412468"/>
            <a:ext cx="1905000" cy="369332"/>
          </a:xfrm>
          <a:prstGeom prst="rect">
            <a:avLst/>
          </a:prstGeom>
          <a:noFill/>
        </p:spPr>
        <p:txBody>
          <a:bodyPr wrap="square" rtlCol="0" anchor="b" anchorCtr="1">
            <a:spAutoFit/>
          </a:bodyPr>
          <a:lstStyle/>
          <a:p>
            <a:pPr algn="ctr"/>
            <a:r>
              <a:rPr lang="en-US" i="1" dirty="0">
                <a:latin typeface="Arial" pitchFamily="34" charset="0"/>
                <a:cs typeface="Arial" pitchFamily="34" charset="0"/>
              </a:rPr>
              <a:t>“Train to Lead”</a:t>
            </a:r>
          </a:p>
        </p:txBody>
      </p:sp>
      <p:sp>
        <p:nvSpPr>
          <p:cNvPr id="3" name="Slide Number Placeholder 2"/>
          <p:cNvSpPr>
            <a:spLocks noGrp="1"/>
          </p:cNvSpPr>
          <p:nvPr>
            <p:ph type="sldNum" sz="quarter" idx="4"/>
          </p:nvPr>
        </p:nvSpPr>
        <p:spPr>
          <a:xfrm>
            <a:off x="7010400" y="6416675"/>
            <a:ext cx="2133600" cy="365125"/>
          </a:xfrm>
        </p:spPr>
        <p:txBody>
          <a:bodyPr/>
          <a:lstStyle/>
          <a:p>
            <a:r>
              <a:rPr lang="en-US"/>
              <a:t>1</a:t>
            </a:r>
            <a:endParaRPr lang="en-US" dirty="0"/>
          </a:p>
        </p:txBody>
      </p:sp>
      <p:sp>
        <p:nvSpPr>
          <p:cNvPr id="7" name="TextBox 6"/>
          <p:cNvSpPr txBox="1"/>
          <p:nvPr/>
        </p:nvSpPr>
        <p:spPr>
          <a:xfrm>
            <a:off x="663847" y="2209800"/>
            <a:ext cx="7816307" cy="1077218"/>
          </a:xfrm>
          <a:prstGeom prst="rect">
            <a:avLst/>
          </a:prstGeom>
          <a:noFill/>
        </p:spPr>
        <p:txBody>
          <a:bodyPr wrap="none" rtlCol="0">
            <a:spAutoFit/>
          </a:bodyPr>
          <a:lstStyle/>
          <a:p>
            <a:pPr algn="ctr"/>
            <a:r>
              <a:rPr lang="en-US" sz="3200" b="1" dirty="0">
                <a:latin typeface="Arial" panose="020B0604020202020204" pitchFamily="34" charset="0"/>
                <a:cs typeface="Arial" panose="020B0604020202020204" pitchFamily="34" charset="0"/>
              </a:rPr>
              <a:t>Planned Academic Program Worksheet</a:t>
            </a:r>
          </a:p>
          <a:p>
            <a:pPr algn="ctr"/>
            <a:r>
              <a:rPr lang="en-US" sz="3200" b="1" dirty="0">
                <a:latin typeface="Arial" panose="020B0604020202020204" pitchFamily="34" charset="0"/>
                <a:cs typeface="Arial" panose="020B0604020202020204" pitchFamily="34" charset="0"/>
              </a:rPr>
              <a:t>USACC FORM 104-R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388967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3043533" y="177655"/>
            <a:ext cx="3089307" cy="707886"/>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Further Explanation</a:t>
            </a:r>
          </a:p>
          <a:p>
            <a:pPr algn="ctr"/>
            <a:r>
              <a:rPr lang="en-US" sz="1600" b="1" dirty="0">
                <a:latin typeface="Arial" panose="020B0604020202020204" pitchFamily="34" charset="0"/>
                <a:cs typeface="Arial" panose="020B0604020202020204" pitchFamily="34" charset="0"/>
              </a:rPr>
              <a:t>(how to figure out section 5)</a:t>
            </a:r>
          </a:p>
        </p:txBody>
      </p:sp>
      <p:pic>
        <p:nvPicPr>
          <p:cNvPr id="7" name="Picture 6"/>
          <p:cNvPicPr>
            <a:picLocks noChangeAspect="1"/>
          </p:cNvPicPr>
          <p:nvPr/>
        </p:nvPicPr>
        <p:blipFill rotWithShape="1">
          <a:blip r:embed="rId4"/>
          <a:srcRect l="35666" t="28936" r="46765" b="49912"/>
          <a:stretch/>
        </p:blipFill>
        <p:spPr>
          <a:xfrm>
            <a:off x="381000" y="1447800"/>
            <a:ext cx="2362200" cy="1599731"/>
          </a:xfrm>
          <a:prstGeom prst="rect">
            <a:avLst/>
          </a:prstGeom>
          <a:ln>
            <a:solidFill>
              <a:schemeClr val="tx1"/>
            </a:solidFill>
          </a:ln>
        </p:spPr>
      </p:pic>
      <p:pic>
        <p:nvPicPr>
          <p:cNvPr id="8" name="Picture 7"/>
          <p:cNvPicPr>
            <a:picLocks noChangeAspect="1"/>
          </p:cNvPicPr>
          <p:nvPr/>
        </p:nvPicPr>
        <p:blipFill rotWithShape="1">
          <a:blip r:embed="rId4"/>
          <a:srcRect l="18122" t="51742" r="28732" b="17061"/>
          <a:stretch/>
        </p:blipFill>
        <p:spPr>
          <a:xfrm>
            <a:off x="2971800" y="1447800"/>
            <a:ext cx="6019800" cy="1987670"/>
          </a:xfrm>
          <a:prstGeom prst="rect">
            <a:avLst/>
          </a:prstGeom>
          <a:ln>
            <a:solidFill>
              <a:schemeClr val="tx1"/>
            </a:solidFill>
          </a:ln>
        </p:spPr>
      </p:pic>
      <p:pic>
        <p:nvPicPr>
          <p:cNvPr id="9" name="Picture 8"/>
          <p:cNvPicPr>
            <a:picLocks noChangeAspect="1"/>
          </p:cNvPicPr>
          <p:nvPr/>
        </p:nvPicPr>
        <p:blipFill rotWithShape="1">
          <a:blip r:embed="rId5"/>
          <a:srcRect l="18156" t="21791" r="29174" b="62603"/>
          <a:stretch/>
        </p:blipFill>
        <p:spPr>
          <a:xfrm>
            <a:off x="2971800" y="3416300"/>
            <a:ext cx="6019800" cy="1003300"/>
          </a:xfrm>
          <a:prstGeom prst="rect">
            <a:avLst/>
          </a:prstGeom>
          <a:ln>
            <a:solidFill>
              <a:schemeClr val="tx1"/>
            </a:solidFill>
          </a:ln>
        </p:spPr>
      </p:pic>
      <p:sp>
        <p:nvSpPr>
          <p:cNvPr id="10" name="TextBox 9"/>
          <p:cNvSpPr txBox="1"/>
          <p:nvPr/>
        </p:nvSpPr>
        <p:spPr>
          <a:xfrm>
            <a:off x="228600" y="4724400"/>
            <a:ext cx="8610600"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This slide shows how to figure out section 5 and where all the numbers come from. Using the examples above, we have a Health Science Major from Towson. The student left their credit hours (Sec 5) blank so I’ll use section 7 to figure it out. Because the academic advisor signed off on this I’ll assume that this will in fact meet all requirements for a degree. </a:t>
            </a:r>
          </a:p>
          <a:p>
            <a:r>
              <a:rPr lang="en-US" sz="1400" dirty="0">
                <a:latin typeface="Arial" panose="020B0604020202020204" pitchFamily="34" charset="0"/>
                <a:cs typeface="Arial" panose="020B0604020202020204" pitchFamily="34" charset="0"/>
              </a:rPr>
              <a:t>First I’ll add up every credit that was awarded already, and all credits planned. The student has already taken 45 credits after three semesters (7a, 7b, 7c), so that goes in 5b. They have 91 listed to take going forward (7d, 7e, 7f, 7g, 7h), so 5d must equal 91. Now I’ll put in 120 into 5a to see where that leaves me. I’ll adjust 5a from 120 up to about 130 in order to get 91 in 5d. If 5a must go over 130 then I need to get into the course catalogue and double check the student’s work.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1" name="TextBox 10"/>
          <p:cNvSpPr txBox="1"/>
          <p:nvPr/>
        </p:nvSpPr>
        <p:spPr>
          <a:xfrm>
            <a:off x="255814" y="3166910"/>
            <a:ext cx="2612571" cy="116955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*Only the blue shaded numbers are fillable, the white are automatically populated.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2218510" y="1964970"/>
            <a:ext cx="304800" cy="254361"/>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104015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248400"/>
            <a:ext cx="9144000" cy="0"/>
          </a:xfrm>
          <a:prstGeom prst="line">
            <a:avLst/>
          </a:prstGeom>
          <a:ln w="190500">
            <a:gradFill>
              <a:gsLst>
                <a:gs pos="0">
                  <a:srgbClr val="FFFF00"/>
                </a:gs>
                <a:gs pos="50000">
                  <a:schemeClr val="tx1"/>
                </a:gs>
                <a:gs pos="100000">
                  <a:schemeClr val="accent3">
                    <a:lumMod val="75000"/>
                  </a:schemeClr>
                </a:gs>
              </a:gsLst>
              <a:lin ang="5400000" scaled="0"/>
            </a:grad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8" name="TextBox 7"/>
          <p:cNvSpPr txBox="1"/>
          <p:nvPr/>
        </p:nvSpPr>
        <p:spPr>
          <a:xfrm>
            <a:off x="3657600" y="6412468"/>
            <a:ext cx="1905000" cy="369332"/>
          </a:xfrm>
          <a:prstGeom prst="rect">
            <a:avLst/>
          </a:prstGeom>
          <a:noFill/>
        </p:spPr>
        <p:txBody>
          <a:bodyPr wrap="square" rtlCol="0" anchor="b" anchorCtr="1">
            <a:spAutoFit/>
          </a:bodyPr>
          <a:lstStyle/>
          <a:p>
            <a:pPr algn="ctr"/>
            <a:r>
              <a:rPr lang="en-US" i="1" dirty="0">
                <a:latin typeface="Arial" pitchFamily="34" charset="0"/>
                <a:cs typeface="Arial" pitchFamily="34" charset="0"/>
              </a:rPr>
              <a:t>“Train to Lead”</a:t>
            </a:r>
          </a:p>
        </p:txBody>
      </p:sp>
      <p:sp>
        <p:nvSpPr>
          <p:cNvPr id="3" name="Slide Number Placeholder 2"/>
          <p:cNvSpPr>
            <a:spLocks noGrp="1"/>
          </p:cNvSpPr>
          <p:nvPr>
            <p:ph type="sldNum" sz="quarter" idx="4"/>
          </p:nvPr>
        </p:nvSpPr>
        <p:spPr>
          <a:xfrm>
            <a:off x="7010400" y="6416675"/>
            <a:ext cx="2133600" cy="365125"/>
          </a:xfrm>
        </p:spPr>
        <p:txBody>
          <a:bodyPr/>
          <a:lstStyle/>
          <a:p>
            <a:r>
              <a:rPr lang="en-US"/>
              <a:t>1</a:t>
            </a:r>
            <a:endParaRPr lang="en-US" dirty="0"/>
          </a:p>
        </p:txBody>
      </p:sp>
      <p:sp>
        <p:nvSpPr>
          <p:cNvPr id="2" name="TextBox 1"/>
          <p:cNvSpPr txBox="1"/>
          <p:nvPr/>
        </p:nvSpPr>
        <p:spPr>
          <a:xfrm>
            <a:off x="2176584" y="362321"/>
            <a:ext cx="4867038"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What we need to start (Hopkins)</a:t>
            </a:r>
          </a:p>
        </p:txBody>
      </p:sp>
      <p:sp>
        <p:nvSpPr>
          <p:cNvPr id="16" name="TextBox 15"/>
          <p:cNvSpPr txBox="1"/>
          <p:nvPr/>
        </p:nvSpPr>
        <p:spPr>
          <a:xfrm>
            <a:off x="609600" y="2046942"/>
            <a:ext cx="396240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Blank 104-R dated SEP 2013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Current transcript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Degree audit worksheet </a:t>
            </a:r>
            <a:r>
              <a:rPr lang="en-US" i="1" dirty="0">
                <a:latin typeface="Arial" panose="020B0604020202020204" pitchFamily="34" charset="0"/>
                <a:cs typeface="Arial" panose="020B0604020202020204" pitchFamily="34" charset="0"/>
              </a:rPr>
              <a:t>and/or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Course Catalogue Degree Requirement printout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7" name="Picture 6" descr="Text&#10;&#10;Description automatically generated">
            <a:extLst>
              <a:ext uri="{FF2B5EF4-FFF2-40B4-BE49-F238E27FC236}">
                <a16:creationId xmlns:a16="http://schemas.microsoft.com/office/drawing/2014/main" xmlns="" id="{CA286A12-92E3-4A01-9047-916AE3215D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1371601"/>
            <a:ext cx="2647993" cy="2057399"/>
          </a:xfrm>
          <a:prstGeom prst="rect">
            <a:avLst/>
          </a:prstGeom>
        </p:spPr>
      </p:pic>
      <p:pic>
        <p:nvPicPr>
          <p:cNvPr id="11" name="Picture 10">
            <a:extLst>
              <a:ext uri="{FF2B5EF4-FFF2-40B4-BE49-F238E27FC236}">
                <a16:creationId xmlns:a16="http://schemas.microsoft.com/office/drawing/2014/main" xmlns="" id="{908755A0-5712-4FA1-B489-84983A4B11B1}"/>
              </a:ext>
            </a:extLst>
          </p:cNvPr>
          <p:cNvPicPr>
            <a:picLocks noChangeAspect="1"/>
          </p:cNvPicPr>
          <p:nvPr/>
        </p:nvPicPr>
        <p:blipFill>
          <a:blip r:embed="rId6"/>
          <a:stretch>
            <a:fillRect/>
          </a:stretch>
        </p:blipFill>
        <p:spPr>
          <a:xfrm>
            <a:off x="5715000" y="1934268"/>
            <a:ext cx="1964020" cy="2533671"/>
          </a:xfrm>
          <a:prstGeom prst="rect">
            <a:avLst/>
          </a:prstGeom>
        </p:spPr>
      </p:pic>
      <p:pic>
        <p:nvPicPr>
          <p:cNvPr id="14" name="Picture 13">
            <a:extLst>
              <a:ext uri="{FF2B5EF4-FFF2-40B4-BE49-F238E27FC236}">
                <a16:creationId xmlns:a16="http://schemas.microsoft.com/office/drawing/2014/main" xmlns="" id="{1459526F-70B9-4968-8D00-EAB18F2B5DA2}"/>
              </a:ext>
            </a:extLst>
          </p:cNvPr>
          <p:cNvPicPr>
            <a:picLocks noChangeAspect="1"/>
          </p:cNvPicPr>
          <p:nvPr/>
        </p:nvPicPr>
        <p:blipFill>
          <a:blip r:embed="rId7"/>
          <a:stretch>
            <a:fillRect/>
          </a:stretch>
        </p:blipFill>
        <p:spPr>
          <a:xfrm>
            <a:off x="6248400" y="2544368"/>
            <a:ext cx="1951620" cy="2532014"/>
          </a:xfrm>
          <a:prstGeom prst="rect">
            <a:avLst/>
          </a:prstGeom>
        </p:spPr>
      </p:pic>
    </p:spTree>
    <p:extLst>
      <p:ext uri="{BB962C8B-B14F-4D97-AF65-F5344CB8AC3E}">
        <p14:creationId xmlns:p14="http://schemas.microsoft.com/office/powerpoint/2010/main" val="420675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248400"/>
            <a:ext cx="9144000" cy="0"/>
          </a:xfrm>
          <a:prstGeom prst="line">
            <a:avLst/>
          </a:prstGeom>
          <a:ln w="190500">
            <a:gradFill>
              <a:gsLst>
                <a:gs pos="0">
                  <a:srgbClr val="FFFF00"/>
                </a:gs>
                <a:gs pos="50000">
                  <a:schemeClr val="tx1"/>
                </a:gs>
                <a:gs pos="100000">
                  <a:schemeClr val="accent3">
                    <a:lumMod val="75000"/>
                  </a:schemeClr>
                </a:gs>
              </a:gsLst>
              <a:lin ang="5400000" scaled="0"/>
            </a:grad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8" name="TextBox 7"/>
          <p:cNvSpPr txBox="1"/>
          <p:nvPr/>
        </p:nvSpPr>
        <p:spPr>
          <a:xfrm>
            <a:off x="3657600" y="6412468"/>
            <a:ext cx="1905000" cy="369332"/>
          </a:xfrm>
          <a:prstGeom prst="rect">
            <a:avLst/>
          </a:prstGeom>
          <a:noFill/>
        </p:spPr>
        <p:txBody>
          <a:bodyPr wrap="square" rtlCol="0" anchor="b" anchorCtr="1">
            <a:spAutoFit/>
          </a:bodyPr>
          <a:lstStyle/>
          <a:p>
            <a:pPr algn="ctr"/>
            <a:r>
              <a:rPr lang="en-US" i="1" dirty="0">
                <a:latin typeface="Arial" pitchFamily="34" charset="0"/>
                <a:cs typeface="Arial" pitchFamily="34" charset="0"/>
              </a:rPr>
              <a:t>“Train to Lead”</a:t>
            </a:r>
          </a:p>
        </p:txBody>
      </p:sp>
      <p:sp>
        <p:nvSpPr>
          <p:cNvPr id="3" name="Slide Number Placeholder 2"/>
          <p:cNvSpPr>
            <a:spLocks noGrp="1"/>
          </p:cNvSpPr>
          <p:nvPr>
            <p:ph type="sldNum" sz="quarter" idx="4"/>
          </p:nvPr>
        </p:nvSpPr>
        <p:spPr>
          <a:xfrm>
            <a:off x="7010400" y="6416675"/>
            <a:ext cx="2133600" cy="365125"/>
          </a:xfrm>
        </p:spPr>
        <p:txBody>
          <a:bodyPr/>
          <a:lstStyle/>
          <a:p>
            <a:r>
              <a:rPr lang="en-US"/>
              <a:t>1</a:t>
            </a:r>
            <a:endParaRPr lang="en-US" dirty="0"/>
          </a:p>
        </p:txBody>
      </p:sp>
      <p:sp>
        <p:nvSpPr>
          <p:cNvPr id="2" name="TextBox 1"/>
          <p:cNvSpPr txBox="1"/>
          <p:nvPr/>
        </p:nvSpPr>
        <p:spPr>
          <a:xfrm>
            <a:off x="3103489" y="344638"/>
            <a:ext cx="2937022"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What is the 104-R?</a:t>
            </a:r>
          </a:p>
        </p:txBody>
      </p:sp>
      <p:sp>
        <p:nvSpPr>
          <p:cNvPr id="11" name="TextBox 10"/>
          <p:cNvSpPr txBox="1"/>
          <p:nvPr/>
        </p:nvSpPr>
        <p:spPr>
          <a:xfrm>
            <a:off x="304800" y="1981200"/>
            <a:ext cx="3962400"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three page document that lays out a student’s academic plan. The 104-R is an ongoing document that is updated each semester as courses are completed as well as when schedules change. The 104-R is essential to mission management as it lays out the anticipated graduation date, is approved by a university official, and should clear up potential surprises in regards to failure to complete a military history course or graduate on time.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13" name="Picture 12">
            <a:extLst>
              <a:ext uri="{FF2B5EF4-FFF2-40B4-BE49-F238E27FC236}">
                <a16:creationId xmlns:a16="http://schemas.microsoft.com/office/drawing/2014/main" xmlns="" id="{536A7340-FE3C-461F-A2ED-4ACC1E7A7C00}"/>
              </a:ext>
            </a:extLst>
          </p:cNvPr>
          <p:cNvPicPr>
            <a:picLocks noChangeAspect="1"/>
          </p:cNvPicPr>
          <p:nvPr/>
        </p:nvPicPr>
        <p:blipFill>
          <a:blip r:embed="rId5"/>
          <a:stretch>
            <a:fillRect/>
          </a:stretch>
        </p:blipFill>
        <p:spPr>
          <a:xfrm>
            <a:off x="5810263" y="1837164"/>
            <a:ext cx="2717338" cy="2100358"/>
          </a:xfrm>
          <a:prstGeom prst="rect">
            <a:avLst/>
          </a:prstGeom>
          <a:ln>
            <a:solidFill>
              <a:schemeClr val="tx1"/>
            </a:solidFill>
          </a:ln>
        </p:spPr>
      </p:pic>
      <p:pic>
        <p:nvPicPr>
          <p:cNvPr id="15" name="Picture 14">
            <a:extLst>
              <a:ext uri="{FF2B5EF4-FFF2-40B4-BE49-F238E27FC236}">
                <a16:creationId xmlns:a16="http://schemas.microsoft.com/office/drawing/2014/main" xmlns="" id="{67FC379C-F055-4A24-A776-A99DA2563B68}"/>
              </a:ext>
            </a:extLst>
          </p:cNvPr>
          <p:cNvPicPr>
            <a:picLocks noChangeAspect="1"/>
          </p:cNvPicPr>
          <p:nvPr/>
        </p:nvPicPr>
        <p:blipFill>
          <a:blip r:embed="rId6"/>
          <a:stretch>
            <a:fillRect/>
          </a:stretch>
        </p:blipFill>
        <p:spPr>
          <a:xfrm>
            <a:off x="5408552" y="2164777"/>
            <a:ext cx="2708223" cy="2102035"/>
          </a:xfrm>
          <a:prstGeom prst="rect">
            <a:avLst/>
          </a:prstGeom>
          <a:ln>
            <a:solidFill>
              <a:schemeClr val="tx1"/>
            </a:solidFill>
          </a:ln>
        </p:spPr>
      </p:pic>
      <p:pic>
        <p:nvPicPr>
          <p:cNvPr id="17" name="Picture 16">
            <a:extLst>
              <a:ext uri="{FF2B5EF4-FFF2-40B4-BE49-F238E27FC236}">
                <a16:creationId xmlns:a16="http://schemas.microsoft.com/office/drawing/2014/main" xmlns="" id="{7279DBA3-86F2-43E3-8A3E-2BD3407B3D00}"/>
              </a:ext>
            </a:extLst>
          </p:cNvPr>
          <p:cNvPicPr>
            <a:picLocks noChangeAspect="1"/>
          </p:cNvPicPr>
          <p:nvPr/>
        </p:nvPicPr>
        <p:blipFill>
          <a:blip r:embed="rId7"/>
          <a:stretch>
            <a:fillRect/>
          </a:stretch>
        </p:blipFill>
        <p:spPr>
          <a:xfrm>
            <a:off x="5029200" y="2494067"/>
            <a:ext cx="2720423" cy="2100358"/>
          </a:xfrm>
          <a:prstGeom prst="rect">
            <a:avLst/>
          </a:prstGeom>
          <a:ln>
            <a:solidFill>
              <a:schemeClr val="tx1"/>
            </a:solidFill>
          </a:ln>
        </p:spPr>
      </p:pic>
    </p:spTree>
    <p:extLst>
      <p:ext uri="{BB962C8B-B14F-4D97-AF65-F5344CB8AC3E}">
        <p14:creationId xmlns:p14="http://schemas.microsoft.com/office/powerpoint/2010/main" val="149942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sp>
        <p:nvSpPr>
          <p:cNvPr id="13" name="TextBox 12"/>
          <p:cNvSpPr txBox="1"/>
          <p:nvPr/>
        </p:nvSpPr>
        <p:spPr>
          <a:xfrm>
            <a:off x="228600" y="1306020"/>
            <a:ext cx="6019800" cy="2677656"/>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Name</a:t>
            </a:r>
          </a:p>
          <a:p>
            <a:r>
              <a:rPr lang="en-US" sz="1400" b="1"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 School </a:t>
            </a:r>
          </a:p>
          <a:p>
            <a:r>
              <a:rPr lang="en-US" sz="1400" dirty="0">
                <a:latin typeface="Arial" panose="020B0604020202020204" pitchFamily="34" charset="0"/>
                <a:cs typeface="Arial" panose="020B0604020202020204" pitchFamily="34" charset="0"/>
              </a:rPr>
              <a:t>	The Johns Hopkins University</a:t>
            </a:r>
          </a:p>
          <a:p>
            <a:r>
              <a:rPr lang="en-US" sz="1400" dirty="0">
                <a:latin typeface="Arial" panose="020B0604020202020204" pitchFamily="34" charset="0"/>
                <a:cs typeface="Arial" panose="020B0604020202020204" pitchFamily="34" charset="0"/>
              </a:rPr>
              <a:t>	University of Maryland – Baltimore County</a:t>
            </a:r>
          </a:p>
          <a:p>
            <a:r>
              <a:rPr lang="en-US" sz="1400" dirty="0">
                <a:latin typeface="Arial" panose="020B0604020202020204" pitchFamily="34" charset="0"/>
                <a:cs typeface="Arial" panose="020B0604020202020204" pitchFamily="34" charset="0"/>
              </a:rPr>
              <a:t>	Stevenson University </a:t>
            </a:r>
          </a:p>
          <a:p>
            <a:r>
              <a:rPr lang="en-US" sz="1400" dirty="0">
                <a:latin typeface="Arial" panose="020B0604020202020204" pitchFamily="34" charset="0"/>
                <a:cs typeface="Arial" panose="020B0604020202020204" pitchFamily="34" charset="0"/>
              </a:rPr>
              <a:t>	University of Baltimore</a:t>
            </a:r>
          </a:p>
          <a:p>
            <a:r>
              <a:rPr lang="en-US" sz="1400" dirty="0">
                <a:latin typeface="Arial" panose="020B0604020202020204" pitchFamily="34" charset="0"/>
                <a:cs typeface="Arial" panose="020B0604020202020204" pitchFamily="34" charset="0"/>
              </a:rPr>
              <a:t>	MICA</a:t>
            </a:r>
          </a:p>
          <a:p>
            <a:r>
              <a:rPr lang="en-US" sz="1400" b="1" dirty="0">
                <a:latin typeface="Arial" panose="020B0604020202020204" pitchFamily="34" charset="0"/>
                <a:cs typeface="Arial" panose="020B0604020202020204" pitchFamily="34" charset="0"/>
              </a:rPr>
              <a:t>4a-</a:t>
            </a:r>
            <a:r>
              <a:rPr lang="en-US" sz="1400" dirty="0">
                <a:latin typeface="Arial" panose="020B0604020202020204" pitchFamily="34" charset="0"/>
                <a:cs typeface="Arial" panose="020B0604020202020204" pitchFamily="34" charset="0"/>
              </a:rPr>
              <a:t> Identification </a:t>
            </a:r>
          </a:p>
          <a:p>
            <a:r>
              <a:rPr lang="en-US" sz="1400" dirty="0">
                <a:latin typeface="Arial" panose="020B0604020202020204" pitchFamily="34" charset="0"/>
                <a:cs typeface="Arial" panose="020B0604020202020204" pitchFamily="34" charset="0"/>
              </a:rPr>
              <a:t>	TJHU is HOST</a:t>
            </a:r>
          </a:p>
          <a:p>
            <a:r>
              <a:rPr lang="en-US" sz="1400" dirty="0">
                <a:latin typeface="Arial" panose="020B0604020202020204" pitchFamily="34" charset="0"/>
                <a:cs typeface="Arial" panose="020B0604020202020204" pitchFamily="34" charset="0"/>
              </a:rPr>
              <a:t>	All others are CROSS-ENROLLED</a:t>
            </a:r>
          </a:p>
          <a:p>
            <a:r>
              <a:rPr lang="en-US" sz="1400" b="1" dirty="0">
                <a:latin typeface="Arial" panose="020B0604020202020204" pitchFamily="34" charset="0"/>
                <a:cs typeface="Arial" panose="020B0604020202020204" pitchFamily="34" charset="0"/>
              </a:rPr>
              <a:t>4b-</a:t>
            </a:r>
            <a:r>
              <a:rPr lang="en-US" sz="1400" dirty="0">
                <a:latin typeface="Arial" panose="020B0604020202020204" pitchFamily="34" charset="0"/>
                <a:cs typeface="Arial" panose="020B0604020202020204" pitchFamily="34" charset="0"/>
              </a:rPr>
              <a:t> Host School is always The Johns Hopkins University</a:t>
            </a:r>
          </a:p>
          <a:p>
            <a:r>
              <a:rPr lang="en-US" sz="1400" b="1" dirty="0">
                <a:latin typeface="Arial" panose="020B0604020202020204" pitchFamily="34" charset="0"/>
                <a:cs typeface="Arial" panose="020B0604020202020204" pitchFamily="34" charset="0"/>
              </a:rPr>
              <a:t>4c-</a:t>
            </a:r>
            <a:r>
              <a:rPr lang="en-US" sz="1400" dirty="0">
                <a:latin typeface="Arial" panose="020B0604020202020204" pitchFamily="34" charset="0"/>
                <a:cs typeface="Arial" panose="020B0604020202020204" pitchFamily="34" charset="0"/>
              </a:rPr>
              <a:t> Host </a:t>
            </a:r>
            <a:r>
              <a:rPr lang="en-US" sz="1400" dirty="0" err="1">
                <a:latin typeface="Arial" panose="020B0604020202020204" pitchFamily="34" charset="0"/>
                <a:cs typeface="Arial" panose="020B0604020202020204" pitchFamily="34" charset="0"/>
              </a:rPr>
              <a:t>Fice</a:t>
            </a:r>
            <a:r>
              <a:rPr lang="en-US" sz="1400" dirty="0">
                <a:latin typeface="Arial" panose="020B0604020202020204" pitchFamily="34" charset="0"/>
                <a:cs typeface="Arial" panose="020B0604020202020204" pitchFamily="34" charset="0"/>
              </a:rPr>
              <a:t> is 002077</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9" name="Picture 8">
            <a:extLst>
              <a:ext uri="{FF2B5EF4-FFF2-40B4-BE49-F238E27FC236}">
                <a16:creationId xmlns:a16="http://schemas.microsoft.com/office/drawing/2014/main" xmlns="" id="{02D27093-7769-4908-A779-93BD72D29CE1}"/>
              </a:ext>
            </a:extLst>
          </p:cNvPr>
          <p:cNvPicPr>
            <a:picLocks noChangeAspect="1"/>
          </p:cNvPicPr>
          <p:nvPr/>
        </p:nvPicPr>
        <p:blipFill>
          <a:blip r:embed="rId5"/>
          <a:stretch>
            <a:fillRect/>
          </a:stretch>
        </p:blipFill>
        <p:spPr>
          <a:xfrm>
            <a:off x="1981200" y="4191000"/>
            <a:ext cx="4476783" cy="2133616"/>
          </a:xfrm>
          <a:prstGeom prst="rect">
            <a:avLst/>
          </a:prstGeom>
        </p:spPr>
      </p:pic>
    </p:spTree>
    <p:extLst>
      <p:ext uri="{BB962C8B-B14F-4D97-AF65-F5344CB8AC3E}">
        <p14:creationId xmlns:p14="http://schemas.microsoft.com/office/powerpoint/2010/main" val="1874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pic>
        <p:nvPicPr>
          <p:cNvPr id="7" name="Picture 6"/>
          <p:cNvPicPr>
            <a:picLocks noChangeAspect="1"/>
          </p:cNvPicPr>
          <p:nvPr/>
        </p:nvPicPr>
        <p:blipFill rotWithShape="1">
          <a:blip r:embed="rId4"/>
          <a:srcRect l="35666" t="28936" r="46765" b="49912"/>
          <a:stretch/>
        </p:blipFill>
        <p:spPr>
          <a:xfrm>
            <a:off x="5715000" y="1219200"/>
            <a:ext cx="3150524" cy="2133600"/>
          </a:xfrm>
          <a:prstGeom prst="rect">
            <a:avLst/>
          </a:prstGeom>
          <a:ln>
            <a:solidFill>
              <a:schemeClr val="tx1"/>
            </a:solidFill>
          </a:ln>
        </p:spPr>
      </p:pic>
      <p:sp>
        <p:nvSpPr>
          <p:cNvPr id="13" name="TextBox 12"/>
          <p:cNvSpPr txBox="1"/>
          <p:nvPr/>
        </p:nvSpPr>
        <p:spPr>
          <a:xfrm>
            <a:off x="228600" y="1233680"/>
            <a:ext cx="8636924" cy="590931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Academic Major</a:t>
            </a:r>
          </a:p>
          <a:p>
            <a:r>
              <a:rPr lang="en-US" sz="1400" b="1" dirty="0">
                <a:latin typeface="Arial" panose="020B0604020202020204" pitchFamily="34" charset="0"/>
                <a:cs typeface="Arial" panose="020B0604020202020204" pitchFamily="34" charset="0"/>
              </a:rPr>
              <a:t>2a-</a:t>
            </a:r>
            <a:r>
              <a:rPr lang="en-US" sz="1400" dirty="0">
                <a:latin typeface="Arial" panose="020B0604020202020204" pitchFamily="34" charset="0"/>
                <a:cs typeface="Arial" panose="020B0604020202020204" pitchFamily="34" charset="0"/>
              </a:rPr>
              <a:t> CIP Code</a:t>
            </a:r>
          </a:p>
          <a:p>
            <a:r>
              <a:rPr lang="en-US" sz="1400" dirty="0">
                <a:latin typeface="Arial" panose="020B0604020202020204" pitchFamily="34" charset="0"/>
                <a:cs typeface="Arial" panose="020B0604020202020204" pitchFamily="34" charset="0"/>
              </a:rPr>
              <a:t>	Six digit number, this can be looked up at the following:</a:t>
            </a:r>
          </a:p>
          <a:p>
            <a:r>
              <a:rPr lang="en-US" sz="1400" dirty="0">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rPr>
              <a:t>http://www.mhec.state.md.us/utilities/search_CIP.asp</a:t>
            </a:r>
          </a:p>
          <a:p>
            <a:r>
              <a:rPr lang="en-US" sz="1400" b="1"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Select “Semester Hours” from drop down menu</a:t>
            </a:r>
          </a:p>
          <a:p>
            <a:r>
              <a:rPr lang="en-US" sz="1400" b="1" dirty="0">
                <a:latin typeface="Arial" panose="020B0604020202020204" pitchFamily="34" charset="0"/>
                <a:cs typeface="Arial" panose="020B0604020202020204" pitchFamily="34" charset="0"/>
              </a:rPr>
              <a:t>5a-</a:t>
            </a:r>
            <a:r>
              <a:rPr lang="en-US" sz="1400" dirty="0">
                <a:latin typeface="Arial" panose="020B0604020202020204" pitchFamily="34" charset="0"/>
                <a:cs typeface="Arial" panose="020B0604020202020204" pitchFamily="34" charset="0"/>
              </a:rPr>
              <a:t> Total required for degree – approximately 120, varies by degree</a:t>
            </a:r>
          </a:p>
          <a:p>
            <a:r>
              <a:rPr lang="en-US" sz="1400" b="1" dirty="0">
                <a:latin typeface="Arial" panose="020B0604020202020204" pitchFamily="34" charset="0"/>
                <a:cs typeface="Arial" panose="020B0604020202020204" pitchFamily="34" charset="0"/>
              </a:rPr>
              <a:t>5a1-</a:t>
            </a:r>
            <a:r>
              <a:rPr lang="en-US" sz="1400" dirty="0">
                <a:latin typeface="Arial" panose="020B0604020202020204" pitchFamily="34" charset="0"/>
                <a:cs typeface="Arial" panose="020B0604020202020204" pitchFamily="34" charset="0"/>
              </a:rPr>
              <a:t> ROTC hours that don’t count (depends on school and degree)</a:t>
            </a:r>
          </a:p>
          <a:p>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(this includes all MS classes and Military History, however, the</a:t>
            </a:r>
          </a:p>
          <a:p>
            <a:r>
              <a:rPr lang="en-US" sz="1400" dirty="0">
                <a:latin typeface="Arial" panose="020B0604020202020204" pitchFamily="34" charset="0"/>
                <a:cs typeface="Arial" panose="020B0604020202020204" pitchFamily="34" charset="0"/>
              </a:rPr>
              <a:t>	Military History will normally cover a history requirement in most majors)</a:t>
            </a:r>
          </a:p>
          <a:p>
            <a:r>
              <a:rPr lang="en-US" sz="1400" b="1" dirty="0">
                <a:latin typeface="Arial" panose="020B0604020202020204" pitchFamily="34" charset="0"/>
                <a:cs typeface="Arial" panose="020B0604020202020204" pitchFamily="34" charset="0"/>
              </a:rPr>
              <a:t>5a2-</a:t>
            </a:r>
            <a:r>
              <a:rPr lang="en-US" sz="1400" dirty="0">
                <a:latin typeface="Arial" panose="020B0604020202020204" pitchFamily="34" charset="0"/>
                <a:cs typeface="Arial" panose="020B0604020202020204" pitchFamily="34" charset="0"/>
              </a:rPr>
              <a:t> Total hours required for NAPS = the total required for the degree plus the ROTC courses that don’t count toward degree (5a + 5a1 = 5a2)</a:t>
            </a:r>
          </a:p>
          <a:p>
            <a:r>
              <a:rPr lang="en-US" sz="1400" b="1" dirty="0">
                <a:latin typeface="Arial" panose="020B0604020202020204" pitchFamily="34" charset="0"/>
                <a:cs typeface="Arial" panose="020B0604020202020204" pitchFamily="34" charset="0"/>
              </a:rPr>
              <a:t>5b-</a:t>
            </a:r>
            <a:r>
              <a:rPr lang="en-US" sz="1400" dirty="0">
                <a:latin typeface="Arial" panose="020B0604020202020204" pitchFamily="34" charset="0"/>
                <a:cs typeface="Arial" panose="020B0604020202020204" pitchFamily="34" charset="0"/>
              </a:rPr>
              <a:t> Credits that have already been completed at the current institution</a:t>
            </a:r>
          </a:p>
          <a:p>
            <a:r>
              <a:rPr lang="en-US" sz="1400" b="1" dirty="0">
                <a:latin typeface="Arial" panose="020B0604020202020204" pitchFamily="34" charset="0"/>
                <a:cs typeface="Arial" panose="020B0604020202020204" pitchFamily="34" charset="0"/>
              </a:rPr>
              <a:t>5c-</a:t>
            </a:r>
            <a:r>
              <a:rPr lang="en-US" sz="1400" dirty="0">
                <a:latin typeface="Arial" panose="020B0604020202020204" pitchFamily="34" charset="0"/>
                <a:cs typeface="Arial" panose="020B0604020202020204" pitchFamily="34" charset="0"/>
              </a:rPr>
              <a:t> any transfer credits accepted</a:t>
            </a:r>
          </a:p>
          <a:p>
            <a:r>
              <a:rPr lang="en-US" sz="1400" b="1" dirty="0">
                <a:latin typeface="Arial" panose="020B0604020202020204" pitchFamily="34" charset="0"/>
                <a:cs typeface="Arial" panose="020B0604020202020204" pitchFamily="34" charset="0"/>
              </a:rPr>
              <a:t>5d-</a:t>
            </a:r>
            <a:r>
              <a:rPr lang="en-US" sz="1400" dirty="0">
                <a:latin typeface="Arial" panose="020B0604020202020204" pitchFamily="34" charset="0"/>
                <a:cs typeface="Arial" panose="020B0604020202020204" pitchFamily="34" charset="0"/>
              </a:rPr>
              <a:t> remaining credits for degree</a:t>
            </a:r>
          </a:p>
          <a:p>
            <a:r>
              <a:rPr lang="en-US" sz="1400" b="1" dirty="0">
                <a:latin typeface="Arial" panose="020B0604020202020204" pitchFamily="34" charset="0"/>
                <a:cs typeface="Arial" panose="020B0604020202020204" pitchFamily="34" charset="0"/>
              </a:rPr>
              <a:t>5e-</a:t>
            </a:r>
            <a:r>
              <a:rPr lang="en-US" sz="1400" dirty="0">
                <a:latin typeface="Arial" panose="020B0604020202020204" pitchFamily="34" charset="0"/>
                <a:cs typeface="Arial" panose="020B0604020202020204" pitchFamily="34" charset="0"/>
              </a:rPr>
              <a:t> Number of authorized semesters remaining</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area is the most difficult to figure out and I usually do it last, after reviewing the actual courses and major requirements. Instructors need to review the course catalogues to determine what is required for each degree (5a), most majors require 120, STEM often requires more (130-140). The ROTC hours that don’t count (5a1) depends on how many “free electives” the major has. Criminal Justice often has many “free electives”, Nursing has none. </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295772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pic>
        <p:nvPicPr>
          <p:cNvPr id="7" name="Picture 6"/>
          <p:cNvPicPr>
            <a:picLocks noChangeAspect="1"/>
          </p:cNvPicPr>
          <p:nvPr/>
        </p:nvPicPr>
        <p:blipFill rotWithShape="1">
          <a:blip r:embed="rId4"/>
          <a:srcRect l="53259" t="29119" r="27650" b="49730"/>
          <a:stretch/>
        </p:blipFill>
        <p:spPr>
          <a:xfrm>
            <a:off x="4495800" y="1380756"/>
            <a:ext cx="4294297" cy="2676156"/>
          </a:xfrm>
          <a:prstGeom prst="rect">
            <a:avLst/>
          </a:prstGeom>
          <a:ln>
            <a:solidFill>
              <a:schemeClr val="tx1"/>
            </a:solidFill>
          </a:ln>
        </p:spPr>
      </p:pic>
      <p:sp>
        <p:nvSpPr>
          <p:cNvPr id="13" name="TextBox 12"/>
          <p:cNvSpPr txBox="1"/>
          <p:nvPr/>
        </p:nvSpPr>
        <p:spPr>
          <a:xfrm>
            <a:off x="228600" y="1380756"/>
            <a:ext cx="4191000"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As of Date</a:t>
            </a:r>
          </a:p>
          <a:p>
            <a:r>
              <a:rPr lang="en-US" sz="1400" b="1"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GPA – ensure you put the proper semester. This starts with the student’s first semester on campus, and does not include any work completed prior to attending (at a community college or previous school if they transferred).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396879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1</a:t>
            </a:r>
          </a:p>
        </p:txBody>
      </p:sp>
      <p:pic>
        <p:nvPicPr>
          <p:cNvPr id="7" name="Picture 6"/>
          <p:cNvPicPr>
            <a:picLocks noChangeAspect="1"/>
          </p:cNvPicPr>
          <p:nvPr/>
        </p:nvPicPr>
        <p:blipFill rotWithShape="1">
          <a:blip r:embed="rId4"/>
          <a:srcRect l="16618" t="49956" r="27134" b="10781"/>
          <a:stretch/>
        </p:blipFill>
        <p:spPr>
          <a:xfrm>
            <a:off x="228600" y="3276600"/>
            <a:ext cx="8548682" cy="3356562"/>
          </a:xfrm>
          <a:prstGeom prst="rect">
            <a:avLst/>
          </a:prstGeom>
          <a:ln>
            <a:solidFill>
              <a:schemeClr val="tx1"/>
            </a:solidFill>
          </a:ln>
        </p:spPr>
      </p:pic>
      <p:sp>
        <p:nvSpPr>
          <p:cNvPr id="13" name="TextBox 12"/>
          <p:cNvSpPr txBox="1"/>
          <p:nvPr/>
        </p:nvSpPr>
        <p:spPr>
          <a:xfrm>
            <a:off x="228600" y="1380756"/>
            <a:ext cx="8548682" cy="224676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Term, Year, Course Number, Course Title, Credit Hours, Credits That Count Toward Degree, and Grade</a:t>
            </a:r>
          </a:p>
          <a:p>
            <a:r>
              <a:rPr lang="en-US" sz="1400" dirty="0">
                <a:latin typeface="Arial" panose="020B0604020202020204" pitchFamily="34" charset="0"/>
                <a:cs typeface="Arial" panose="020B0604020202020204" pitchFamily="34" charset="0"/>
              </a:rPr>
              <a:t>This section should mirror their current transcripts, minus any transfer credits. It starts with their first semester on campus and ends at graduation. The example shows that this is an MSII student in the spring of their sophomore year – grades are shown for courses they already took, everything going forward is just the courses they plan to take. This will likely adjust somewhat and that’s okay, so long as they stay within the total semesters required for their degree plan. This section continues onto page 2, the typical student will use eight total semesters. </a:t>
            </a:r>
          </a:p>
          <a:p>
            <a:r>
              <a:rPr lang="en-US" sz="1400" b="1"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 Student Initial and Date – this is when they were counseled by their instructor</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75717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2</a:t>
            </a:r>
          </a:p>
        </p:txBody>
      </p:sp>
      <p:sp>
        <p:nvSpPr>
          <p:cNvPr id="13" name="TextBox 12"/>
          <p:cNvSpPr txBox="1"/>
          <p:nvPr/>
        </p:nvSpPr>
        <p:spPr>
          <a:xfrm>
            <a:off x="228600" y="1380756"/>
            <a:ext cx="2971800" cy="1815882"/>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Continued from page 1</a:t>
            </a:r>
          </a:p>
          <a:p>
            <a:r>
              <a:rPr lang="en-US" sz="1400" b="1"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 Degree awarded, including date</a:t>
            </a:r>
          </a:p>
          <a:p>
            <a:r>
              <a:rPr lang="en-US" sz="1400" b="1" dirty="0">
                <a:latin typeface="Arial" panose="020B0604020202020204" pitchFamily="34" charset="0"/>
                <a:cs typeface="Arial" panose="020B0604020202020204" pitchFamily="34" charset="0"/>
              </a:rPr>
              <a:t>10/11-</a:t>
            </a:r>
            <a:r>
              <a:rPr lang="en-US" sz="1400" dirty="0">
                <a:latin typeface="Arial" panose="020B0604020202020204" pitchFamily="34" charset="0"/>
                <a:cs typeface="Arial" panose="020B0604020202020204" pitchFamily="34" charset="0"/>
              </a:rPr>
              <a:t> signature/date of student</a:t>
            </a:r>
          </a:p>
          <a:p>
            <a:r>
              <a:rPr lang="en-US" sz="1400" b="1" dirty="0">
                <a:latin typeface="Arial" panose="020B0604020202020204" pitchFamily="34" charset="0"/>
                <a:cs typeface="Arial" panose="020B0604020202020204" pitchFamily="34" charset="0"/>
              </a:rPr>
              <a:t>12/13-</a:t>
            </a:r>
            <a:r>
              <a:rPr lang="en-US" sz="1400" dirty="0">
                <a:latin typeface="Arial" panose="020B0604020202020204" pitchFamily="34" charset="0"/>
                <a:cs typeface="Arial" panose="020B0604020202020204" pitchFamily="34" charset="0"/>
              </a:rPr>
              <a:t> signature/date of university official. This should be someone within their academic department.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l="14166" t="13278" r="25000" b="6545"/>
          <a:stretch/>
        </p:blipFill>
        <p:spPr>
          <a:xfrm>
            <a:off x="3200400" y="1406116"/>
            <a:ext cx="5808784" cy="4306372"/>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spTree>
    <p:extLst>
      <p:ext uri="{BB962C8B-B14F-4D97-AF65-F5344CB8AC3E}">
        <p14:creationId xmlns:p14="http://schemas.microsoft.com/office/powerpoint/2010/main" val="94933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DFF"/>
              </a:clrFrom>
              <a:clrTo>
                <a:srgbClr val="FFFDFF">
                  <a:alpha val="0"/>
                </a:srgbClr>
              </a:clrTo>
            </a:clrChange>
            <a:extLst>
              <a:ext uri="{28A0092B-C50C-407E-A947-70E740481C1C}">
                <a14:useLocalDpi xmlns:a14="http://schemas.microsoft.com/office/drawing/2010/main" val="0"/>
              </a:ext>
            </a:extLst>
          </a:blip>
          <a:stretch>
            <a:fillRect/>
          </a:stretch>
        </p:blipFill>
        <p:spPr>
          <a:xfrm>
            <a:off x="152400" y="119508"/>
            <a:ext cx="685800" cy="947292"/>
          </a:xfrm>
          <a:prstGeom prst="rect">
            <a:avLst/>
          </a:prstGeom>
        </p:spPr>
      </p:pic>
      <p:sp>
        <p:nvSpPr>
          <p:cNvPr id="2" name="TextBox 1"/>
          <p:cNvSpPr txBox="1"/>
          <p:nvPr/>
        </p:nvSpPr>
        <p:spPr>
          <a:xfrm>
            <a:off x="2799720" y="344638"/>
            <a:ext cx="354456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How to fill it out – pg. 3</a:t>
            </a:r>
          </a:p>
        </p:txBody>
      </p:sp>
      <p:sp>
        <p:nvSpPr>
          <p:cNvPr id="13" name="TextBox 12"/>
          <p:cNvSpPr txBox="1"/>
          <p:nvPr/>
        </p:nvSpPr>
        <p:spPr>
          <a:xfrm>
            <a:off x="990600" y="1981200"/>
            <a:ext cx="2971800"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See example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065" y="119508"/>
            <a:ext cx="1141882" cy="1209773"/>
          </a:xfrm>
          <a:prstGeom prst="rect">
            <a:avLst/>
          </a:prstGeom>
        </p:spPr>
      </p:pic>
      <p:pic>
        <p:nvPicPr>
          <p:cNvPr id="4" name="Picture 3">
            <a:extLst>
              <a:ext uri="{FF2B5EF4-FFF2-40B4-BE49-F238E27FC236}">
                <a16:creationId xmlns:a16="http://schemas.microsoft.com/office/drawing/2014/main" xmlns="" id="{1E4038E1-6F3E-43ED-B005-687F7BD017CD}"/>
              </a:ext>
            </a:extLst>
          </p:cNvPr>
          <p:cNvPicPr>
            <a:picLocks noChangeAspect="1"/>
          </p:cNvPicPr>
          <p:nvPr/>
        </p:nvPicPr>
        <p:blipFill>
          <a:blip r:embed="rId5"/>
          <a:stretch>
            <a:fillRect/>
          </a:stretch>
        </p:blipFill>
        <p:spPr>
          <a:xfrm>
            <a:off x="2514600" y="1661637"/>
            <a:ext cx="6397461" cy="4953000"/>
          </a:xfrm>
          <a:prstGeom prst="rect">
            <a:avLst/>
          </a:prstGeom>
        </p:spPr>
      </p:pic>
    </p:spTree>
    <p:extLst>
      <p:ext uri="{BB962C8B-B14F-4D97-AF65-F5344CB8AC3E}">
        <p14:creationId xmlns:p14="http://schemas.microsoft.com/office/powerpoint/2010/main" val="356798773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13896</TotalTime>
  <Words>647</Words>
  <Application>Microsoft Office PowerPoint</Application>
  <PresentationFormat>On-screen Show (4:3)</PresentationFormat>
  <Paragraphs>84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ROTCBN</cp:lastModifiedBy>
  <cp:revision>260</cp:revision>
  <cp:lastPrinted>2014-02-09T21:53:55Z</cp:lastPrinted>
  <dcterms:created xsi:type="dcterms:W3CDTF">2012-08-27T17:56:21Z</dcterms:created>
  <dcterms:modified xsi:type="dcterms:W3CDTF">2021-09-17T13:22:53Z</dcterms:modified>
</cp:coreProperties>
</file>